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2"/>
  </p:notesMasterIdLst>
  <p:sldIdLst>
    <p:sldId id="256" r:id="rId2"/>
    <p:sldId id="460" r:id="rId3"/>
    <p:sldId id="363" r:id="rId4"/>
    <p:sldId id="463" r:id="rId5"/>
    <p:sldId id="451" r:id="rId6"/>
    <p:sldId id="452" r:id="rId7"/>
    <p:sldId id="484" r:id="rId8"/>
    <p:sldId id="461" r:id="rId9"/>
    <p:sldId id="464" r:id="rId10"/>
    <p:sldId id="462" r:id="rId11"/>
    <p:sldId id="480" r:id="rId12"/>
    <p:sldId id="466" r:id="rId13"/>
    <p:sldId id="485" r:id="rId14"/>
    <p:sldId id="467" r:id="rId15"/>
    <p:sldId id="468" r:id="rId16"/>
    <p:sldId id="483" r:id="rId17"/>
    <p:sldId id="469" r:id="rId18"/>
    <p:sldId id="470" r:id="rId19"/>
    <p:sldId id="471" r:id="rId20"/>
    <p:sldId id="472" r:id="rId21"/>
    <p:sldId id="473" r:id="rId22"/>
    <p:sldId id="474" r:id="rId23"/>
    <p:sldId id="475" r:id="rId24"/>
    <p:sldId id="476" r:id="rId25"/>
    <p:sldId id="478" r:id="rId26"/>
    <p:sldId id="477" r:id="rId27"/>
    <p:sldId id="479" r:id="rId28"/>
    <p:sldId id="481" r:id="rId29"/>
    <p:sldId id="482" r:id="rId30"/>
    <p:sldId id="269" r:id="rId31"/>
  </p:sldIdLst>
  <p:sldSz cx="12192000" cy="6858000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Font typeface="Arial" panose="020B0604020202020204" pitchFamily="34" charset="0"/>
      <a:buNone/>
      <a:defRPr sz="1800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</a:defRPr>
    </a:lvl9pPr>
  </p:defaultTextStyle>
  <p:extLst>
    <p:ext uri="{521415D9-36F7-43E2-AB2F-B90AF26B5E84}">
      <p14:sectionLst xmlns:p14="http://schemas.microsoft.com/office/powerpoint/2010/main">
        <p14:section name="无标题节" id="{2AC47717-B352-4697-807E-D27B2C099532}">
          <p14:sldIdLst>
            <p14:sldId id="256"/>
            <p14:sldId id="460"/>
            <p14:sldId id="363"/>
            <p14:sldId id="463"/>
            <p14:sldId id="451"/>
            <p14:sldId id="452"/>
            <p14:sldId id="484"/>
            <p14:sldId id="461"/>
            <p14:sldId id="464"/>
            <p14:sldId id="462"/>
            <p14:sldId id="480"/>
            <p14:sldId id="466"/>
            <p14:sldId id="485"/>
            <p14:sldId id="467"/>
            <p14:sldId id="468"/>
            <p14:sldId id="483"/>
            <p14:sldId id="469"/>
            <p14:sldId id="470"/>
            <p14:sldId id="471"/>
            <p14:sldId id="472"/>
            <p14:sldId id="473"/>
            <p14:sldId id="474"/>
            <p14:sldId id="475"/>
            <p14:sldId id="476"/>
            <p14:sldId id="478"/>
            <p14:sldId id="477"/>
            <p14:sldId id="479"/>
            <p14:sldId id="481"/>
            <p14:sldId id="482"/>
            <p14:sldId id="269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98">
          <p15:clr>
            <a:srgbClr val="A4A3A4"/>
          </p15:clr>
        </p15:guide>
        <p15:guide id="2" pos="3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CC"/>
    <a:srgbClr val="00B0DC"/>
    <a:srgbClr val="5F5F5F"/>
    <a:srgbClr val="003366"/>
    <a:srgbClr val="FFFF00"/>
    <a:srgbClr val="333333"/>
    <a:srgbClr val="0099FF"/>
    <a:srgbClr val="4BB1E5"/>
    <a:srgbClr val="56C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howGuides="1">
      <p:cViewPr varScale="1">
        <p:scale>
          <a:sx n="130" d="100"/>
          <a:sy n="130" d="100"/>
        </p:scale>
        <p:origin x="130" y="91"/>
      </p:cViewPr>
      <p:guideLst>
        <p:guide orient="horz" pos="2198"/>
        <p:guide pos="3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5" cy="72005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1EB2CA1-8A89-42B4-8308-652C601A27EB}" type="doc">
      <dgm:prSet loTypeId="urn:microsoft.com/office/officeart/2005/8/layout/cycle4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zh-CN" altLang="en-US"/>
        </a:p>
      </dgm:t>
    </dgm:pt>
    <dgm:pt modelId="{C6F6EFAC-DB9D-4F23-97AD-790C8BC13339}">
      <dgm:prSet phldrT="[文本]" custT="1"/>
      <dgm:spPr/>
      <dgm:t>
        <a:bodyPr/>
        <a:lstStyle/>
        <a:p>
          <a:pPr algn="r"/>
          <a:r>
            <a:rPr lang="zh-CN" altLang="en-US" sz="1600">
              <a:latin typeface="微软雅黑" panose="020B0503020204020204" pitchFamily="34" charset="-122"/>
              <a:ea typeface="微软雅黑" panose="020B0503020204020204" pitchFamily="34" charset="-122"/>
            </a:rPr>
            <a:t>对象化</a:t>
          </a:r>
          <a:r>
            <a:rPr lang="en-US" altLang="zh-CN" sz="1600">
              <a:latin typeface="微软雅黑" panose="020B0503020204020204" pitchFamily="34" charset="-122"/>
              <a:ea typeface="微软雅黑" panose="020B0503020204020204" pitchFamily="34" charset="-122"/>
            </a:rPr>
            <a:t>CRUD</a:t>
          </a:r>
          <a:r>
            <a:rPr lang="zh-CN" altLang="en-US" sz="1600">
              <a:latin typeface="微软雅黑" panose="020B0503020204020204" pitchFamily="34" charset="-122"/>
              <a:ea typeface="微软雅黑" panose="020B0503020204020204" pitchFamily="34" charset="-122"/>
            </a:rPr>
            <a:t>是基本共识</a:t>
          </a:r>
        </a:p>
      </dgm:t>
    </dgm:pt>
    <dgm:pt modelId="{CCB29525-67BB-4696-82EA-74EA8B1AF74D}" type="parTrans" cxnId="{1F17EE12-A901-4EF0-9CAA-79C7EF9C0E2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C8543D7-8647-4D46-876C-E8FEAC5786BA}" type="sibTrans" cxnId="{1F17EE12-A901-4EF0-9CAA-79C7EF9C0E2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B6B8CD-91A4-4AB7-BE9D-551C15889F10}">
      <dgm:prSet phldrT="[文本]"/>
      <dgm:spPr/>
      <dgm:t>
        <a:bodyPr/>
        <a:lstStyle/>
        <a:p>
          <a:r>
            <a:rPr lang="zh-CN" altLang="en-US">
              <a:latin typeface="微软雅黑" panose="020B0503020204020204" pitchFamily="34" charset="-122"/>
              <a:ea typeface="微软雅黑" panose="020B0503020204020204" pitchFamily="34" charset="-122"/>
            </a:rPr>
            <a:t>基本点</a:t>
          </a:r>
        </a:p>
      </dgm:t>
    </dgm:pt>
    <dgm:pt modelId="{3F6181E5-04FC-4F94-BBBF-978EAE40456F}" type="parTrans" cxnId="{66ECED8C-99DE-4000-BE1F-3514342AAF6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76B6CB7-16C3-40C4-92D3-752067215265}" type="sibTrans" cxnId="{66ECED8C-99DE-4000-BE1F-3514342AAF6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131BEBB-F240-4338-BCEA-9876A43ABA66}">
      <dgm:prSet phldrT="[文本]" custT="1">
        <dgm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查询开发的效率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后期可读、可维护性</a:t>
          </a:r>
        </a:p>
      </dgm:t>
    </dgm:pt>
    <dgm:pt modelId="{118C898E-A774-4B88-A31F-DC1A7F011759}" type="parTrans" cxnId="{24092997-5FB5-4C75-94A6-3787CDBFEA0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86C63C-B34E-4B31-BE9C-326821D1C094}" type="sibTrans" cxnId="{24092997-5FB5-4C75-94A6-3787CDBFEA02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851AE60-ADD3-42C1-8F80-1BAC93EFCDC6}">
      <dgm:prSet phldrT="[文本]"/>
      <dgm:spPr/>
      <dgm:t>
        <a:bodyPr/>
        <a:lstStyle/>
        <a:p>
          <a:r>
            <a:rPr lang="zh-CN" altLang="en-US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核心点</a:t>
          </a:r>
        </a:p>
      </dgm:t>
    </dgm:pt>
    <dgm:pt modelId="{9229FF6F-4F81-4994-8F0E-BCA1EB54967F}" type="parTrans" cxnId="{BBABCFA3-DA2B-49B4-840D-EDC46742EC6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E3088D8-2D71-4434-A08A-A0E3AD016C98}" type="sibTrans" cxnId="{BBABCFA3-DA2B-49B4-840D-EDC46742EC6B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22BEFD4-3C14-42B6-BC19-CEA1EED4E21A}">
      <dgm:prSet phldrT="[文本]" custT="1">
        <dgm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 algn="l"/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产品跨库适配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单据多环节修改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高并发强事务台账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模块化、产品化发展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l"/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DD5BEB3-9097-4994-BB17-23565CD34E1C}" type="parTrans" cxnId="{08D37443-FFF7-41D0-864F-7777FD564DB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9D3318-E7CD-4991-BBFE-41F59E1B5C0C}" type="sibTrans" cxnId="{08D37443-FFF7-41D0-864F-7777FD564DB0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2A1FE8F-B3F7-4B15-AE89-938DFA0F636F}">
      <dgm:prSet phldrT="[文本]"/>
      <dgm:spPr/>
      <dgm:t>
        <a:bodyPr/>
        <a:lstStyle/>
        <a:p>
          <a:r>
            <a:rPr lang="zh-CN" altLang="en-US" dirty="0">
              <a:latin typeface="微软雅黑" panose="020B0503020204020204" pitchFamily="34" charset="-122"/>
              <a:ea typeface="微软雅黑" panose="020B0503020204020204" pitchFamily="34" charset="-122"/>
            </a:rPr>
            <a:t>行业痛点</a:t>
          </a:r>
        </a:p>
      </dgm:t>
    </dgm:pt>
    <dgm:pt modelId="{3BDC9B31-43D0-4893-9E4A-A4E5803DA7A7}" type="parTrans" cxnId="{89E3308D-F8C2-4DC3-895A-5734318DCAE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2128756-A8DE-4372-A6D5-31914A2FEE5E}" type="sibTrans" cxnId="{89E3308D-F8C2-4DC3-895A-5734318DCAE7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6AAB22F-2C18-4CAF-8849-ED393C5F1D6D}">
      <dgm:prSet phldrT="[文本]" custT="1">
        <dgm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dgm:style>
      </dgm:prSet>
      <dgm:spPr/>
      <dgm:t>
        <a:bodyPr/>
        <a:lstStyle/>
        <a:p>
          <a:pPr algn="r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数据库交互性能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r"/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性能低引申问题</a:t>
          </a:r>
          <a:endParaRPr lang="en-US" altLang="zh-CN" sz="14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algn="r"/>
          <a:r>
            <a:rPr lang="en-US" altLang="zh-CN" sz="140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1400">
              <a:latin typeface="微软雅黑" panose="020B0503020204020204" pitchFamily="34" charset="-122"/>
              <a:ea typeface="微软雅黑" panose="020B0503020204020204" pitchFamily="34" charset="-122"/>
            </a:rPr>
            <a:t>一快遮十丑</a:t>
          </a:r>
          <a:r>
            <a:rPr lang="en-US" altLang="zh-CN" sz="140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1400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DB4E5A2-1E66-44BE-97ED-E4049AF53051}" type="parTrans" cxnId="{11F8B23A-9AFB-4A30-A10C-C70AFF34BE5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A095C1-EC53-46C2-B2B9-71357BBF1A3F}" type="sibTrans" cxnId="{11F8B23A-9AFB-4A30-A10C-C70AFF34BE59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BC5070-59A8-4C0A-8426-70618AD390D1}">
      <dgm:prSet phldrT="[文本]"/>
      <dgm:spPr/>
      <dgm:t>
        <a:bodyPr/>
        <a:lstStyle/>
        <a:p>
          <a:r>
            <a:rPr lang="zh-CN" altLang="en-US">
              <a:latin typeface="微软雅黑" panose="020B0503020204020204" pitchFamily="34" charset="-122"/>
              <a:ea typeface="微软雅黑" panose="020B0503020204020204" pitchFamily="34" charset="-122"/>
            </a:rPr>
            <a:t>棘手点</a:t>
          </a:r>
        </a:p>
      </dgm:t>
    </dgm:pt>
    <dgm:pt modelId="{73B42BEC-186E-4D3D-A664-27B0C58A826E}" type="parTrans" cxnId="{42A28CBF-4BE5-4705-9C8D-E8C2AC7EE5A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58E3169-FFE9-405F-A37E-26978AD8969F}" type="sibTrans" cxnId="{42A28CBF-4BE5-4705-9C8D-E8C2AC7EE5AE}">
      <dgm:prSet/>
      <dgm:spPr/>
      <dgm:t>
        <a:bodyPr/>
        <a:lstStyle/>
        <a:p>
          <a:endParaRPr lang="zh-CN" altLang="en-US"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6B64822-48E3-4CCD-87C0-1A3126556AEE}" type="pres">
      <dgm:prSet presAssocID="{71EB2CA1-8A89-42B4-8308-652C601A27EB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</dgm:pt>
    <dgm:pt modelId="{18EF5C8F-9884-455F-BC58-2621811F0EDF}" type="pres">
      <dgm:prSet presAssocID="{71EB2CA1-8A89-42B4-8308-652C601A27EB}" presName="children" presStyleCnt="0"/>
      <dgm:spPr/>
    </dgm:pt>
    <dgm:pt modelId="{9E688990-AD6C-4783-B9E1-144577CD5C18}" type="pres">
      <dgm:prSet presAssocID="{71EB2CA1-8A89-42B4-8308-652C601A27EB}" presName="child1group" presStyleCnt="0"/>
      <dgm:spPr/>
    </dgm:pt>
    <dgm:pt modelId="{C13E85ED-898D-4631-852F-62AA4CF90E43}" type="pres">
      <dgm:prSet presAssocID="{71EB2CA1-8A89-42B4-8308-652C601A27EB}" presName="child1" presStyleLbl="bgAcc1" presStyleIdx="0" presStyleCnt="4"/>
      <dgm:spPr/>
    </dgm:pt>
    <dgm:pt modelId="{85F3EA34-C6B1-4F18-BFB4-3440C38213CF}" type="pres">
      <dgm:prSet presAssocID="{71EB2CA1-8A89-42B4-8308-652C601A27EB}" presName="child1Text" presStyleLbl="bgAcc1" presStyleIdx="0" presStyleCnt="4">
        <dgm:presLayoutVars>
          <dgm:bulletEnabled val="1"/>
        </dgm:presLayoutVars>
      </dgm:prSet>
      <dgm:spPr/>
    </dgm:pt>
    <dgm:pt modelId="{2E5436CA-DA7F-480E-93D6-7D168F852100}" type="pres">
      <dgm:prSet presAssocID="{71EB2CA1-8A89-42B4-8308-652C601A27EB}" presName="child2group" presStyleCnt="0"/>
      <dgm:spPr/>
    </dgm:pt>
    <dgm:pt modelId="{548DD935-7920-4773-97B3-2144EFD317C3}" type="pres">
      <dgm:prSet presAssocID="{71EB2CA1-8A89-42B4-8308-652C601A27EB}" presName="child2" presStyleLbl="bgAcc1" presStyleIdx="1" presStyleCnt="4"/>
      <dgm:spPr/>
    </dgm:pt>
    <dgm:pt modelId="{D2FBEB11-C60A-42EB-A032-38D68B6AFD8E}" type="pres">
      <dgm:prSet presAssocID="{71EB2CA1-8A89-42B4-8308-652C601A27EB}" presName="child2Text" presStyleLbl="bgAcc1" presStyleIdx="1" presStyleCnt="4">
        <dgm:presLayoutVars>
          <dgm:bulletEnabled val="1"/>
        </dgm:presLayoutVars>
      </dgm:prSet>
      <dgm:spPr/>
    </dgm:pt>
    <dgm:pt modelId="{AAD4B963-2CCF-432B-907E-732B5C0DB55B}" type="pres">
      <dgm:prSet presAssocID="{71EB2CA1-8A89-42B4-8308-652C601A27EB}" presName="child3group" presStyleCnt="0"/>
      <dgm:spPr/>
    </dgm:pt>
    <dgm:pt modelId="{14E65201-0922-472E-983A-2EA8CD6F9E53}" type="pres">
      <dgm:prSet presAssocID="{71EB2CA1-8A89-42B4-8308-652C601A27EB}" presName="child3" presStyleLbl="bgAcc1" presStyleIdx="2" presStyleCnt="4"/>
      <dgm:spPr/>
    </dgm:pt>
    <dgm:pt modelId="{5F245A38-F32B-4D63-ABA6-F0489B0FFEC7}" type="pres">
      <dgm:prSet presAssocID="{71EB2CA1-8A89-42B4-8308-652C601A27EB}" presName="child3Text" presStyleLbl="bgAcc1" presStyleIdx="2" presStyleCnt="4">
        <dgm:presLayoutVars>
          <dgm:bulletEnabled val="1"/>
        </dgm:presLayoutVars>
      </dgm:prSet>
      <dgm:spPr/>
    </dgm:pt>
    <dgm:pt modelId="{48467B79-CDAC-4402-816A-5A235F76A881}" type="pres">
      <dgm:prSet presAssocID="{71EB2CA1-8A89-42B4-8308-652C601A27EB}" presName="child4group" presStyleCnt="0"/>
      <dgm:spPr/>
    </dgm:pt>
    <dgm:pt modelId="{A09EBAAC-7EF0-4CA2-92F4-4E98ED9B8464}" type="pres">
      <dgm:prSet presAssocID="{71EB2CA1-8A89-42B4-8308-652C601A27EB}" presName="child4" presStyleLbl="bgAcc1" presStyleIdx="3" presStyleCnt="4"/>
      <dgm:spPr/>
    </dgm:pt>
    <dgm:pt modelId="{3F9D8E13-4C55-4AA3-8F5C-8395FB1F0E16}" type="pres">
      <dgm:prSet presAssocID="{71EB2CA1-8A89-42B4-8308-652C601A27EB}" presName="child4Text" presStyleLbl="bgAcc1" presStyleIdx="3" presStyleCnt="4">
        <dgm:presLayoutVars>
          <dgm:bulletEnabled val="1"/>
        </dgm:presLayoutVars>
      </dgm:prSet>
      <dgm:spPr/>
    </dgm:pt>
    <dgm:pt modelId="{A89CA596-A176-4FBE-92C2-2D5CBE21A79C}" type="pres">
      <dgm:prSet presAssocID="{71EB2CA1-8A89-42B4-8308-652C601A27EB}" presName="childPlaceholder" presStyleCnt="0"/>
      <dgm:spPr/>
    </dgm:pt>
    <dgm:pt modelId="{42D02516-EB6F-43EF-B483-B9EBED55991E}" type="pres">
      <dgm:prSet presAssocID="{71EB2CA1-8A89-42B4-8308-652C601A27EB}" presName="circle" presStyleCnt="0"/>
      <dgm:spPr/>
    </dgm:pt>
    <dgm:pt modelId="{877A0CED-A32B-45C2-98A6-717EC5C73AE0}" type="pres">
      <dgm:prSet presAssocID="{71EB2CA1-8A89-42B4-8308-652C601A27EB}" presName="quadrant1" presStyleLbl="node1" presStyleIdx="0" presStyleCnt="4">
        <dgm:presLayoutVars>
          <dgm:chMax val="1"/>
          <dgm:bulletEnabled val="1"/>
        </dgm:presLayoutVars>
      </dgm:prSet>
      <dgm:spPr/>
    </dgm:pt>
    <dgm:pt modelId="{AF151094-5682-4BB4-916A-A23DF92898E9}" type="pres">
      <dgm:prSet presAssocID="{71EB2CA1-8A89-42B4-8308-652C601A27EB}" presName="quadrant2" presStyleLbl="node1" presStyleIdx="1" presStyleCnt="4">
        <dgm:presLayoutVars>
          <dgm:chMax val="1"/>
          <dgm:bulletEnabled val="1"/>
        </dgm:presLayoutVars>
      </dgm:prSet>
      <dgm:spPr/>
    </dgm:pt>
    <dgm:pt modelId="{8CE97F9A-1A09-44B4-ADC2-6F980A6A6C50}" type="pres">
      <dgm:prSet presAssocID="{71EB2CA1-8A89-42B4-8308-652C601A27EB}" presName="quadrant3" presStyleLbl="node1" presStyleIdx="2" presStyleCnt="4">
        <dgm:presLayoutVars>
          <dgm:chMax val="1"/>
          <dgm:bulletEnabled val="1"/>
        </dgm:presLayoutVars>
      </dgm:prSet>
      <dgm:spPr/>
    </dgm:pt>
    <dgm:pt modelId="{9F23589F-9665-4FBB-B5E9-D5B2AA72ECB5}" type="pres">
      <dgm:prSet presAssocID="{71EB2CA1-8A89-42B4-8308-652C601A27EB}" presName="quadrant4" presStyleLbl="node1" presStyleIdx="3" presStyleCnt="4">
        <dgm:presLayoutVars>
          <dgm:chMax val="1"/>
          <dgm:bulletEnabled val="1"/>
        </dgm:presLayoutVars>
      </dgm:prSet>
      <dgm:spPr/>
    </dgm:pt>
    <dgm:pt modelId="{6A0E599A-680F-4297-8E7A-EE8D3FB997E7}" type="pres">
      <dgm:prSet presAssocID="{71EB2CA1-8A89-42B4-8308-652C601A27EB}" presName="quadrantPlaceholder" presStyleCnt="0"/>
      <dgm:spPr/>
    </dgm:pt>
    <dgm:pt modelId="{96F592C9-3309-4757-8DDC-DF398444F868}" type="pres">
      <dgm:prSet presAssocID="{71EB2CA1-8A89-42B4-8308-652C601A27EB}" presName="center1" presStyleLbl="fgShp" presStyleIdx="0" presStyleCnt="2" custLinFactNeighborY="6691"/>
      <dgm:spPr/>
    </dgm:pt>
    <dgm:pt modelId="{3226E992-453D-4FF3-AAB0-25D8E586AA7E}" type="pres">
      <dgm:prSet presAssocID="{71EB2CA1-8A89-42B4-8308-652C601A27EB}" presName="center2" presStyleLbl="fgShp" presStyleIdx="1" presStyleCnt="2" custLinFactNeighborX="-1163" custLinFactNeighborY="-22759"/>
      <dgm:spPr/>
    </dgm:pt>
  </dgm:ptLst>
  <dgm:cxnLst>
    <dgm:cxn modelId="{EA66330E-43CF-4778-B2B6-6ACCC8E9FD8A}" type="presOf" srcId="{42A1FE8F-B3F7-4B15-AE89-938DFA0F636F}" destId="{14E65201-0922-472E-983A-2EA8CD6F9E53}" srcOrd="0" destOrd="0" presId="urn:microsoft.com/office/officeart/2005/8/layout/cycle4"/>
    <dgm:cxn modelId="{1F17EE12-A901-4EF0-9CAA-79C7EF9C0E2B}" srcId="{71EB2CA1-8A89-42B4-8308-652C601A27EB}" destId="{C6F6EFAC-DB9D-4F23-97AD-790C8BC13339}" srcOrd="0" destOrd="0" parTransId="{CCB29525-67BB-4696-82EA-74EA8B1AF74D}" sibTransId="{FC8543D7-8647-4D46-876C-E8FEAC5786BA}"/>
    <dgm:cxn modelId="{5C753E1B-658C-4F9C-BB6F-7315F36BDBB9}" type="presOf" srcId="{32BC5070-59A8-4C0A-8426-70618AD390D1}" destId="{3F9D8E13-4C55-4AA3-8F5C-8395FB1F0E16}" srcOrd="1" destOrd="0" presId="urn:microsoft.com/office/officeart/2005/8/layout/cycle4"/>
    <dgm:cxn modelId="{EA1B9E27-264B-43D3-815E-92E5DF6EE1B1}" type="presOf" srcId="{69B6B8CD-91A4-4AB7-BE9D-551C15889F10}" destId="{85F3EA34-C6B1-4F18-BFB4-3440C38213CF}" srcOrd="1" destOrd="0" presId="urn:microsoft.com/office/officeart/2005/8/layout/cycle4"/>
    <dgm:cxn modelId="{B7704739-B905-4F5D-962E-C5A112EABCB5}" type="presOf" srcId="{C6F6EFAC-DB9D-4F23-97AD-790C8BC13339}" destId="{877A0CED-A32B-45C2-98A6-717EC5C73AE0}" srcOrd="0" destOrd="0" presId="urn:microsoft.com/office/officeart/2005/8/layout/cycle4"/>
    <dgm:cxn modelId="{11F8B23A-9AFB-4A30-A10C-C70AFF34BE59}" srcId="{71EB2CA1-8A89-42B4-8308-652C601A27EB}" destId="{E6AAB22F-2C18-4CAF-8849-ED393C5F1D6D}" srcOrd="3" destOrd="0" parTransId="{9DB4E5A2-1E66-44BE-97ED-E4049AF53051}" sibTransId="{2CA095C1-EC53-46C2-B2B9-71357BBF1A3F}"/>
    <dgm:cxn modelId="{D9299D3F-0B13-4460-9526-D09DEDF4E6E1}" type="presOf" srcId="{42A1FE8F-B3F7-4B15-AE89-938DFA0F636F}" destId="{5F245A38-F32B-4D63-ABA6-F0489B0FFEC7}" srcOrd="1" destOrd="0" presId="urn:microsoft.com/office/officeart/2005/8/layout/cycle4"/>
    <dgm:cxn modelId="{B13D4B60-082F-4311-8BF2-FAC32EDCE66C}" type="presOf" srcId="{9851AE60-ADD3-42C1-8F80-1BAC93EFCDC6}" destId="{D2FBEB11-C60A-42EB-A032-38D68B6AFD8E}" srcOrd="1" destOrd="0" presId="urn:microsoft.com/office/officeart/2005/8/layout/cycle4"/>
    <dgm:cxn modelId="{08D37443-FFF7-41D0-864F-7777FD564DB0}" srcId="{71EB2CA1-8A89-42B4-8308-652C601A27EB}" destId="{A22BEFD4-3C14-42B6-BC19-CEA1EED4E21A}" srcOrd="2" destOrd="0" parTransId="{ADD5BEB3-9097-4994-BB17-23565CD34E1C}" sibTransId="{D29D3318-E7CD-4991-BBFE-41F59E1B5C0C}"/>
    <dgm:cxn modelId="{D0609464-6AB6-4F06-95DF-5C7A3EB91634}" type="presOf" srcId="{E6AAB22F-2C18-4CAF-8849-ED393C5F1D6D}" destId="{9F23589F-9665-4FBB-B5E9-D5B2AA72ECB5}" srcOrd="0" destOrd="0" presId="urn:microsoft.com/office/officeart/2005/8/layout/cycle4"/>
    <dgm:cxn modelId="{F8EFCD50-2776-48D7-917C-8596031DAEDB}" type="presOf" srcId="{69B6B8CD-91A4-4AB7-BE9D-551C15889F10}" destId="{C13E85ED-898D-4631-852F-62AA4CF90E43}" srcOrd="0" destOrd="0" presId="urn:microsoft.com/office/officeart/2005/8/layout/cycle4"/>
    <dgm:cxn modelId="{F9666E57-AC86-4D00-8DA6-E8AFE8D439D9}" type="presOf" srcId="{9851AE60-ADD3-42C1-8F80-1BAC93EFCDC6}" destId="{548DD935-7920-4773-97B3-2144EFD317C3}" srcOrd="0" destOrd="0" presId="urn:microsoft.com/office/officeart/2005/8/layout/cycle4"/>
    <dgm:cxn modelId="{9E68CF78-992C-4F07-B22F-F72D5A841A64}" type="presOf" srcId="{71EB2CA1-8A89-42B4-8308-652C601A27EB}" destId="{56B64822-48E3-4CCD-87C0-1A3126556AEE}" srcOrd="0" destOrd="0" presId="urn:microsoft.com/office/officeart/2005/8/layout/cycle4"/>
    <dgm:cxn modelId="{66ECED8C-99DE-4000-BE1F-3514342AAF69}" srcId="{C6F6EFAC-DB9D-4F23-97AD-790C8BC13339}" destId="{69B6B8CD-91A4-4AB7-BE9D-551C15889F10}" srcOrd="0" destOrd="0" parTransId="{3F6181E5-04FC-4F94-BBBF-978EAE40456F}" sibTransId="{876B6CB7-16C3-40C4-92D3-752067215265}"/>
    <dgm:cxn modelId="{89E3308D-F8C2-4DC3-895A-5734318DCAE7}" srcId="{A22BEFD4-3C14-42B6-BC19-CEA1EED4E21A}" destId="{42A1FE8F-B3F7-4B15-AE89-938DFA0F636F}" srcOrd="0" destOrd="0" parTransId="{3BDC9B31-43D0-4893-9E4A-A4E5803DA7A7}" sibTransId="{52128756-A8DE-4372-A6D5-31914A2FEE5E}"/>
    <dgm:cxn modelId="{24092997-5FB5-4C75-94A6-3787CDBFEA02}" srcId="{71EB2CA1-8A89-42B4-8308-652C601A27EB}" destId="{A131BEBB-F240-4338-BCEA-9876A43ABA66}" srcOrd="1" destOrd="0" parTransId="{118C898E-A774-4B88-A31F-DC1A7F011759}" sibTransId="{0186C63C-B34E-4B31-BE9C-326821D1C094}"/>
    <dgm:cxn modelId="{BBABCFA3-DA2B-49B4-840D-EDC46742EC6B}" srcId="{A131BEBB-F240-4338-BCEA-9876A43ABA66}" destId="{9851AE60-ADD3-42C1-8F80-1BAC93EFCDC6}" srcOrd="0" destOrd="0" parTransId="{9229FF6F-4F81-4994-8F0E-BCA1EB54967F}" sibTransId="{AE3088D8-2D71-4434-A08A-A0E3AD016C98}"/>
    <dgm:cxn modelId="{A36327A6-B0DB-43F5-AC04-155D6FBF6B0B}" type="presOf" srcId="{A131BEBB-F240-4338-BCEA-9876A43ABA66}" destId="{AF151094-5682-4BB4-916A-A23DF92898E9}" srcOrd="0" destOrd="0" presId="urn:microsoft.com/office/officeart/2005/8/layout/cycle4"/>
    <dgm:cxn modelId="{42A28CBF-4BE5-4705-9C8D-E8C2AC7EE5AE}" srcId="{E6AAB22F-2C18-4CAF-8849-ED393C5F1D6D}" destId="{32BC5070-59A8-4C0A-8426-70618AD390D1}" srcOrd="0" destOrd="0" parTransId="{73B42BEC-186E-4D3D-A664-27B0C58A826E}" sibTransId="{C58E3169-FFE9-405F-A37E-26978AD8969F}"/>
    <dgm:cxn modelId="{D4408EC1-3067-4E4D-B638-BEC08A4181F5}" type="presOf" srcId="{32BC5070-59A8-4C0A-8426-70618AD390D1}" destId="{A09EBAAC-7EF0-4CA2-92F4-4E98ED9B8464}" srcOrd="0" destOrd="0" presId="urn:microsoft.com/office/officeart/2005/8/layout/cycle4"/>
    <dgm:cxn modelId="{A3D836CB-210B-42F2-AE8D-4BE955C9B033}" type="presOf" srcId="{A22BEFD4-3C14-42B6-BC19-CEA1EED4E21A}" destId="{8CE97F9A-1A09-44B4-ADC2-6F980A6A6C50}" srcOrd="0" destOrd="0" presId="urn:microsoft.com/office/officeart/2005/8/layout/cycle4"/>
    <dgm:cxn modelId="{70736043-151E-49F9-8051-C6E72C8474A7}" type="presParOf" srcId="{56B64822-48E3-4CCD-87C0-1A3126556AEE}" destId="{18EF5C8F-9884-455F-BC58-2621811F0EDF}" srcOrd="0" destOrd="0" presId="urn:microsoft.com/office/officeart/2005/8/layout/cycle4"/>
    <dgm:cxn modelId="{2A89EED7-7437-4912-A15B-D527C4B0726D}" type="presParOf" srcId="{18EF5C8F-9884-455F-BC58-2621811F0EDF}" destId="{9E688990-AD6C-4783-B9E1-144577CD5C18}" srcOrd="0" destOrd="0" presId="urn:microsoft.com/office/officeart/2005/8/layout/cycle4"/>
    <dgm:cxn modelId="{A70BEB26-DAD6-4E47-89B5-915AC7E5C54C}" type="presParOf" srcId="{9E688990-AD6C-4783-B9E1-144577CD5C18}" destId="{C13E85ED-898D-4631-852F-62AA4CF90E43}" srcOrd="0" destOrd="0" presId="urn:microsoft.com/office/officeart/2005/8/layout/cycle4"/>
    <dgm:cxn modelId="{7B8DDD97-84F6-464F-BD54-9A179B25AE43}" type="presParOf" srcId="{9E688990-AD6C-4783-B9E1-144577CD5C18}" destId="{85F3EA34-C6B1-4F18-BFB4-3440C38213CF}" srcOrd="1" destOrd="0" presId="urn:microsoft.com/office/officeart/2005/8/layout/cycle4"/>
    <dgm:cxn modelId="{BF38E6BD-5B3C-498A-B769-0BD817502F3C}" type="presParOf" srcId="{18EF5C8F-9884-455F-BC58-2621811F0EDF}" destId="{2E5436CA-DA7F-480E-93D6-7D168F852100}" srcOrd="1" destOrd="0" presId="urn:microsoft.com/office/officeart/2005/8/layout/cycle4"/>
    <dgm:cxn modelId="{9D8355D7-BEBE-4D50-A8E0-9F8D00D2FDD8}" type="presParOf" srcId="{2E5436CA-DA7F-480E-93D6-7D168F852100}" destId="{548DD935-7920-4773-97B3-2144EFD317C3}" srcOrd="0" destOrd="0" presId="urn:microsoft.com/office/officeart/2005/8/layout/cycle4"/>
    <dgm:cxn modelId="{027A3BF9-87FE-45E6-9E96-352F91B3E0F8}" type="presParOf" srcId="{2E5436CA-DA7F-480E-93D6-7D168F852100}" destId="{D2FBEB11-C60A-42EB-A032-38D68B6AFD8E}" srcOrd="1" destOrd="0" presId="urn:microsoft.com/office/officeart/2005/8/layout/cycle4"/>
    <dgm:cxn modelId="{C1FC8DF3-04D6-49A4-9CED-3BE284644AAD}" type="presParOf" srcId="{18EF5C8F-9884-455F-BC58-2621811F0EDF}" destId="{AAD4B963-2CCF-432B-907E-732B5C0DB55B}" srcOrd="2" destOrd="0" presId="urn:microsoft.com/office/officeart/2005/8/layout/cycle4"/>
    <dgm:cxn modelId="{CBA55C1C-00F9-4169-8FA0-1C63350BF806}" type="presParOf" srcId="{AAD4B963-2CCF-432B-907E-732B5C0DB55B}" destId="{14E65201-0922-472E-983A-2EA8CD6F9E53}" srcOrd="0" destOrd="0" presId="urn:microsoft.com/office/officeart/2005/8/layout/cycle4"/>
    <dgm:cxn modelId="{372E6ED8-A3F5-4BEB-835D-49A4CF994888}" type="presParOf" srcId="{AAD4B963-2CCF-432B-907E-732B5C0DB55B}" destId="{5F245A38-F32B-4D63-ABA6-F0489B0FFEC7}" srcOrd="1" destOrd="0" presId="urn:microsoft.com/office/officeart/2005/8/layout/cycle4"/>
    <dgm:cxn modelId="{BBA3046C-33C8-4CFF-A8CE-EFD195817795}" type="presParOf" srcId="{18EF5C8F-9884-455F-BC58-2621811F0EDF}" destId="{48467B79-CDAC-4402-816A-5A235F76A881}" srcOrd="3" destOrd="0" presId="urn:microsoft.com/office/officeart/2005/8/layout/cycle4"/>
    <dgm:cxn modelId="{A0178A0C-C7FD-4232-8077-1DDF02DA9A74}" type="presParOf" srcId="{48467B79-CDAC-4402-816A-5A235F76A881}" destId="{A09EBAAC-7EF0-4CA2-92F4-4E98ED9B8464}" srcOrd="0" destOrd="0" presId="urn:microsoft.com/office/officeart/2005/8/layout/cycle4"/>
    <dgm:cxn modelId="{2AF33A53-E792-42B9-80E2-6F737B619F13}" type="presParOf" srcId="{48467B79-CDAC-4402-816A-5A235F76A881}" destId="{3F9D8E13-4C55-4AA3-8F5C-8395FB1F0E16}" srcOrd="1" destOrd="0" presId="urn:microsoft.com/office/officeart/2005/8/layout/cycle4"/>
    <dgm:cxn modelId="{4BC98E4B-CFAF-40DC-87D5-FA09F0ED8D2A}" type="presParOf" srcId="{18EF5C8F-9884-455F-BC58-2621811F0EDF}" destId="{A89CA596-A176-4FBE-92C2-2D5CBE21A79C}" srcOrd="4" destOrd="0" presId="urn:microsoft.com/office/officeart/2005/8/layout/cycle4"/>
    <dgm:cxn modelId="{BA54F12C-36B7-4F59-ABBA-AABADC6121D9}" type="presParOf" srcId="{56B64822-48E3-4CCD-87C0-1A3126556AEE}" destId="{42D02516-EB6F-43EF-B483-B9EBED55991E}" srcOrd="1" destOrd="0" presId="urn:microsoft.com/office/officeart/2005/8/layout/cycle4"/>
    <dgm:cxn modelId="{B121D980-DCA7-427F-83AF-CDAEF5A1787F}" type="presParOf" srcId="{42D02516-EB6F-43EF-B483-B9EBED55991E}" destId="{877A0CED-A32B-45C2-98A6-717EC5C73AE0}" srcOrd="0" destOrd="0" presId="urn:microsoft.com/office/officeart/2005/8/layout/cycle4"/>
    <dgm:cxn modelId="{9C1FBD49-E79C-4692-807E-2C2759F46476}" type="presParOf" srcId="{42D02516-EB6F-43EF-B483-B9EBED55991E}" destId="{AF151094-5682-4BB4-916A-A23DF92898E9}" srcOrd="1" destOrd="0" presId="urn:microsoft.com/office/officeart/2005/8/layout/cycle4"/>
    <dgm:cxn modelId="{CDB1D095-7364-4E24-A52C-141EA0F21919}" type="presParOf" srcId="{42D02516-EB6F-43EF-B483-B9EBED55991E}" destId="{8CE97F9A-1A09-44B4-ADC2-6F980A6A6C50}" srcOrd="2" destOrd="0" presId="urn:microsoft.com/office/officeart/2005/8/layout/cycle4"/>
    <dgm:cxn modelId="{AC8D7DD0-92A2-48C0-90EC-E38FB6DA0B26}" type="presParOf" srcId="{42D02516-EB6F-43EF-B483-B9EBED55991E}" destId="{9F23589F-9665-4FBB-B5E9-D5B2AA72ECB5}" srcOrd="3" destOrd="0" presId="urn:microsoft.com/office/officeart/2005/8/layout/cycle4"/>
    <dgm:cxn modelId="{5F240704-5ABC-4274-834D-A3596849A88D}" type="presParOf" srcId="{42D02516-EB6F-43EF-B483-B9EBED55991E}" destId="{6A0E599A-680F-4297-8E7A-EE8D3FB997E7}" srcOrd="4" destOrd="0" presId="urn:microsoft.com/office/officeart/2005/8/layout/cycle4"/>
    <dgm:cxn modelId="{C7A4D883-56ED-4BB1-B59F-E5A02D848AA8}" type="presParOf" srcId="{56B64822-48E3-4CCD-87C0-1A3126556AEE}" destId="{96F592C9-3309-4757-8DDC-DF398444F868}" srcOrd="2" destOrd="0" presId="urn:microsoft.com/office/officeart/2005/8/layout/cycle4"/>
    <dgm:cxn modelId="{D267B326-0153-4022-A9DC-28B713AC46FC}" type="presParOf" srcId="{56B64822-48E3-4CCD-87C0-1A3126556AEE}" destId="{3226E992-453D-4FF3-AAB0-25D8E586AA7E}" srcOrd="3" destOrd="0" presId="urn:microsoft.com/office/officeart/2005/8/layout/cycle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4E65201-0922-472E-983A-2EA8CD6F9E53}">
      <dsp:nvSpPr>
        <dsp:cNvPr id="0" name=""/>
        <dsp:cNvSpPr/>
      </dsp:nvSpPr>
      <dsp:spPr>
        <a:xfrm>
          <a:off x="4909312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 dirty="0">
              <a:latin typeface="微软雅黑" panose="020B0503020204020204" pitchFamily="34" charset="-122"/>
              <a:ea typeface="微软雅黑" panose="020B0503020204020204" pitchFamily="34" charset="-122"/>
            </a:rPr>
            <a:t>行业痛点</a:t>
          </a:r>
        </a:p>
      </dsp:txBody>
      <dsp:txXfrm>
        <a:off x="5750448" y="4156276"/>
        <a:ext cx="1797595" cy="1224300"/>
      </dsp:txXfrm>
    </dsp:sp>
    <dsp:sp modelId="{A09EBAAC-7EF0-4CA2-92F4-4E98ED9B8464}">
      <dsp:nvSpPr>
        <dsp:cNvPr id="0" name=""/>
        <dsp:cNvSpPr/>
      </dsp:nvSpPr>
      <dsp:spPr>
        <a:xfrm>
          <a:off x="541866" y="3684693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>
              <a:latin typeface="微软雅黑" panose="020B0503020204020204" pitchFamily="34" charset="-122"/>
              <a:ea typeface="微软雅黑" panose="020B0503020204020204" pitchFamily="34" charset="-122"/>
            </a:rPr>
            <a:t>棘手点</a:t>
          </a:r>
        </a:p>
      </dsp:txBody>
      <dsp:txXfrm>
        <a:off x="579956" y="4156276"/>
        <a:ext cx="1797595" cy="1224300"/>
      </dsp:txXfrm>
    </dsp:sp>
    <dsp:sp modelId="{548DD935-7920-4773-97B3-2144EFD317C3}">
      <dsp:nvSpPr>
        <dsp:cNvPr id="0" name=""/>
        <dsp:cNvSpPr/>
      </dsp:nvSpPr>
      <dsp:spPr>
        <a:xfrm>
          <a:off x="4909312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rPr>
            <a:t>核心点</a:t>
          </a:r>
        </a:p>
      </dsp:txBody>
      <dsp:txXfrm>
        <a:off x="5750448" y="38090"/>
        <a:ext cx="1797595" cy="1224300"/>
      </dsp:txXfrm>
    </dsp:sp>
    <dsp:sp modelId="{C13E85ED-898D-4631-852F-62AA4CF90E43}">
      <dsp:nvSpPr>
        <dsp:cNvPr id="0" name=""/>
        <dsp:cNvSpPr/>
      </dsp:nvSpPr>
      <dsp:spPr>
        <a:xfrm>
          <a:off x="541866" y="0"/>
          <a:ext cx="2676821" cy="1733973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228600" lvl="1" indent="-228600" algn="l" defTabSz="11112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2500" kern="1200">
              <a:latin typeface="微软雅黑" panose="020B0503020204020204" pitchFamily="34" charset="-122"/>
              <a:ea typeface="微软雅黑" panose="020B0503020204020204" pitchFamily="34" charset="-122"/>
            </a:rPr>
            <a:t>基本点</a:t>
          </a:r>
        </a:p>
      </dsp:txBody>
      <dsp:txXfrm>
        <a:off x="579956" y="38090"/>
        <a:ext cx="1797595" cy="1224300"/>
      </dsp:txXfrm>
    </dsp:sp>
    <dsp:sp modelId="{877A0CED-A32B-45C2-98A6-717EC5C73AE0}">
      <dsp:nvSpPr>
        <dsp:cNvPr id="0" name=""/>
        <dsp:cNvSpPr/>
      </dsp:nvSpPr>
      <dsp:spPr>
        <a:xfrm>
          <a:off x="1663530" y="308864"/>
          <a:ext cx="2346282" cy="2346282"/>
        </a:xfrm>
        <a:prstGeom prst="pieWedg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113792" rIns="113792" bIns="113792" numCol="1" spcCol="1270" anchor="ctr" anchorCtr="0">
          <a:noAutofit/>
        </a:bodyPr>
        <a:lstStyle/>
        <a:p>
          <a:pPr marL="0" lvl="0" indent="0" algn="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>
              <a:latin typeface="微软雅黑" panose="020B0503020204020204" pitchFamily="34" charset="-122"/>
              <a:ea typeface="微软雅黑" panose="020B0503020204020204" pitchFamily="34" charset="-122"/>
            </a:rPr>
            <a:t>对象化</a:t>
          </a:r>
          <a:r>
            <a:rPr lang="en-US" altLang="zh-CN" sz="1600" kern="1200">
              <a:latin typeface="微软雅黑" panose="020B0503020204020204" pitchFamily="34" charset="-122"/>
              <a:ea typeface="微软雅黑" panose="020B0503020204020204" pitchFamily="34" charset="-122"/>
            </a:rPr>
            <a:t>CRUD</a:t>
          </a:r>
          <a:r>
            <a:rPr lang="zh-CN" altLang="en-US" sz="1600" kern="1200">
              <a:latin typeface="微软雅黑" panose="020B0503020204020204" pitchFamily="34" charset="-122"/>
              <a:ea typeface="微软雅黑" panose="020B0503020204020204" pitchFamily="34" charset="-122"/>
            </a:rPr>
            <a:t>是基本共识</a:t>
          </a:r>
        </a:p>
      </dsp:txBody>
      <dsp:txXfrm>
        <a:off x="2350740" y="996074"/>
        <a:ext cx="1659072" cy="1659072"/>
      </dsp:txXfrm>
    </dsp:sp>
    <dsp:sp modelId="{AF151094-5682-4BB4-916A-A23DF92898E9}">
      <dsp:nvSpPr>
        <dsp:cNvPr id="0" name=""/>
        <dsp:cNvSpPr/>
      </dsp:nvSpPr>
      <dsp:spPr>
        <a:xfrm rot="5400000">
          <a:off x="4118186" y="308864"/>
          <a:ext cx="2346282" cy="2346282"/>
        </a:xfrm>
        <a:prstGeom prst="pieWedge">
          <a:avLst/>
        </a:prstGeom>
        <a:gradFill rotWithShape="1">
          <a:gsLst>
            <a:gs pos="0">
              <a:schemeClr val="accent6">
                <a:satMod val="103000"/>
                <a:lumMod val="102000"/>
                <a:tint val="94000"/>
              </a:schemeClr>
            </a:gs>
            <a:gs pos="50000">
              <a:schemeClr val="accent6">
                <a:satMod val="110000"/>
                <a:lumMod val="100000"/>
                <a:shade val="100000"/>
              </a:schemeClr>
            </a:gs>
            <a:gs pos="100000">
              <a:schemeClr val="accent6">
                <a:lumMod val="99000"/>
                <a:satMod val="120000"/>
                <a:shade val="78000"/>
              </a:schemeClr>
            </a:gs>
          </a:gsLst>
          <a:lin ang="5400000" scaled="0"/>
        </a:gradFill>
        <a:ln w="6350" cap="flat" cmpd="sng" algn="ctr">
          <a:solidFill>
            <a:schemeClr val="accent6"/>
          </a:solidFill>
          <a:prstDash val="solid"/>
          <a:miter lim="800000"/>
        </a:ln>
        <a:effectLst/>
      </dsp:spPr>
      <dsp:style>
        <a:lnRef idx="1">
          <a:schemeClr val="accent6"/>
        </a:lnRef>
        <a:fillRef idx="3">
          <a:schemeClr val="accent6"/>
        </a:fillRef>
        <a:effectRef idx="2">
          <a:schemeClr val="accent6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查询开发的效率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后期可读、可维护性</a:t>
          </a:r>
        </a:p>
      </dsp:txBody>
      <dsp:txXfrm rot="-5400000">
        <a:off x="4118186" y="996074"/>
        <a:ext cx="1659072" cy="1659072"/>
      </dsp:txXfrm>
    </dsp:sp>
    <dsp:sp modelId="{8CE97F9A-1A09-44B4-ADC2-6F980A6A6C50}">
      <dsp:nvSpPr>
        <dsp:cNvPr id="0" name=""/>
        <dsp:cNvSpPr/>
      </dsp:nvSpPr>
      <dsp:spPr>
        <a:xfrm rot="10800000">
          <a:off x="4118186" y="2763520"/>
          <a:ext cx="2346282" cy="2346282"/>
        </a:xfrm>
        <a:prstGeom prst="pieWedge">
          <a:avLst/>
        </a:prstGeom>
        <a:gradFill rotWithShape="1">
          <a:gsLst>
            <a:gs pos="0">
              <a:schemeClr val="accent1">
                <a:lumMod val="110000"/>
                <a:satMod val="105000"/>
                <a:tint val="67000"/>
              </a:schemeClr>
            </a:gs>
            <a:gs pos="50000">
              <a:schemeClr val="accent1">
                <a:lumMod val="105000"/>
                <a:satMod val="103000"/>
                <a:tint val="73000"/>
              </a:schemeClr>
            </a:gs>
            <a:gs pos="100000">
              <a:schemeClr val="accent1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1">
          <a:schemeClr val="accent1"/>
        </a:lnRef>
        <a:fillRef idx="2">
          <a:schemeClr val="accent1"/>
        </a:fillRef>
        <a:effectRef idx="1">
          <a:schemeClr val="accent1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产品跨库适配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单据多环节修改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高并发强事务台账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模块化、产品化发展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4118186" y="2763520"/>
        <a:ext cx="1659072" cy="1659072"/>
      </dsp:txXfrm>
    </dsp:sp>
    <dsp:sp modelId="{9F23589F-9665-4FBB-B5E9-D5B2AA72ECB5}">
      <dsp:nvSpPr>
        <dsp:cNvPr id="0" name=""/>
        <dsp:cNvSpPr/>
      </dsp:nvSpPr>
      <dsp:spPr>
        <a:xfrm rot="16200000">
          <a:off x="1663530" y="2763520"/>
          <a:ext cx="2346282" cy="2346282"/>
        </a:xfrm>
        <a:prstGeom prst="pieWedge">
          <a:avLst/>
        </a:prstGeom>
        <a:gradFill rotWithShape="1">
          <a:gsLst>
            <a:gs pos="0">
              <a:schemeClr val="accent2">
                <a:lumMod val="110000"/>
                <a:satMod val="105000"/>
                <a:tint val="67000"/>
              </a:schemeClr>
            </a:gs>
            <a:gs pos="50000">
              <a:schemeClr val="accent2">
                <a:lumMod val="105000"/>
                <a:satMod val="103000"/>
                <a:tint val="73000"/>
              </a:schemeClr>
            </a:gs>
            <a:gs pos="100000">
              <a:schemeClr val="accent2">
                <a:lumMod val="105000"/>
                <a:satMod val="109000"/>
                <a:tint val="81000"/>
              </a:schemeClr>
            </a:gs>
          </a:gsLst>
          <a:lin ang="5400000" scaled="0"/>
        </a:gradFill>
        <a:ln w="6350" cap="flat" cmpd="sng" algn="ctr">
          <a:solidFill>
            <a:schemeClr val="accent2"/>
          </a:solidFill>
          <a:prstDash val="solid"/>
          <a:miter lim="800000"/>
        </a:ln>
        <a:effectLst/>
      </dsp:spPr>
      <dsp:style>
        <a:lnRef idx="1">
          <a:schemeClr val="accent2"/>
        </a:lnRef>
        <a:fillRef idx="2">
          <a:schemeClr val="accent2"/>
        </a:fillRef>
        <a:effectRef idx="1">
          <a:schemeClr val="accent2"/>
        </a:effectRef>
        <a:fontRef idx="minor">
          <a:schemeClr val="dk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数据库交互性能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性能低引申问题</a:t>
          </a:r>
          <a:endParaRPr lang="en-US" altLang="zh-CN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CN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(</a:t>
          </a:r>
          <a:r>
            <a:rPr lang="zh-CN" altLang="en-US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一快遮十丑</a:t>
          </a:r>
          <a:r>
            <a:rPr lang="en-US" altLang="zh-CN" sz="1400" kern="1200">
              <a:latin typeface="微软雅黑" panose="020B0503020204020204" pitchFamily="34" charset="-122"/>
              <a:ea typeface="微软雅黑" panose="020B0503020204020204" pitchFamily="34" charset="-122"/>
            </a:rPr>
            <a:t>)</a:t>
          </a:r>
          <a:endParaRPr lang="zh-CN" altLang="en-US" sz="1400" kern="1200"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2350740" y="2763520"/>
        <a:ext cx="1659072" cy="1659072"/>
      </dsp:txXfrm>
    </dsp:sp>
    <dsp:sp modelId="{96F592C9-3309-4757-8DDC-DF398444F868}">
      <dsp:nvSpPr>
        <dsp:cNvPr id="0" name=""/>
        <dsp:cNvSpPr/>
      </dsp:nvSpPr>
      <dsp:spPr>
        <a:xfrm>
          <a:off x="3658954" y="226878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226E992-453D-4FF3-AAB0-25D8E586AA7E}">
      <dsp:nvSpPr>
        <dsp:cNvPr id="0" name=""/>
        <dsp:cNvSpPr/>
      </dsp:nvSpPr>
      <dsp:spPr>
        <a:xfrm rot="10800000">
          <a:off x="3649533" y="2332266"/>
          <a:ext cx="810090" cy="704426"/>
        </a:xfrm>
        <a:prstGeom prst="circularArrow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">
  <dgm:title val=""/>
  <dgm:desc val=""/>
  <dgm:catLst>
    <dgm:cat type="relationship" pri="26000"/>
    <dgm:cat type="cycle" pri="13000"/>
    <dgm:cat type="matrix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E81F43B-CD14-419F-A5CC-6CB6954E5E63}" type="datetimeFigureOut">
              <a:rPr lang="zh-CN" altLang="en-US" smtClean="0"/>
              <a:t>2024/9/5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A88779B-748A-414D-A4EA-D583609D837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349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fontAlgn="base"/>
            <a:r>
              <a:rPr lang="zh-CN" altLang="en-US" strike="noStrike" noProof="1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2024/9/5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2024/9/5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2024/9/5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2024/9/5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2024/9/5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2024/9/5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2024/9/5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2024/9/5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2024/9/5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  <a:p>
            <a:pPr lvl="1" fontAlgn="base"/>
            <a:r>
              <a:rPr lang="zh-CN" altLang="en-US" strike="noStrike" noProof="1"/>
              <a:t>第二级</a:t>
            </a:r>
          </a:p>
          <a:p>
            <a:pPr lvl="2" fontAlgn="base"/>
            <a:r>
              <a:rPr lang="zh-CN" altLang="en-US" strike="noStrike" noProof="1"/>
              <a:t>第三级</a:t>
            </a:r>
          </a:p>
          <a:p>
            <a:pPr lvl="3" fontAlgn="base"/>
            <a:r>
              <a:rPr lang="zh-CN" altLang="en-US" strike="noStrike" noProof="1"/>
              <a:t>第四级</a:t>
            </a:r>
          </a:p>
          <a:p>
            <a:pPr lvl="4" fontAlgn="base"/>
            <a:r>
              <a:rPr lang="zh-CN" altLang="en-US" strike="noStrike" noProof="1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2024/9/5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pPr fontAlgn="auto"/>
            <a:r>
              <a:rPr lang="zh-CN" altLang="en-US" strike="noStrike" noProof="1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fontAlgn="base"/>
            <a:endParaRPr lang="zh-CN" altLang="en-US" strike="noStrike" noProof="1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 fontAlgn="base"/>
            <a:r>
              <a:rPr lang="zh-CN" altLang="en-US" strike="noStrike" noProof="1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2024/9/5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 w="9525">
            <a:noFill/>
          </a:ln>
        </p:spPr>
        <p:txBody>
          <a:bodyPr wrap="square" anchor="ctr"/>
          <a:lstStyle/>
          <a:p>
            <a:pPr lvl="0" indent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 w="9525">
            <a:noFill/>
          </a:ln>
        </p:spPr>
        <p:txBody>
          <a:bodyPr wrap="square" anchor="t"/>
          <a:lstStyle/>
          <a:p>
            <a:pPr lvl="0" indent="-228600"/>
            <a:r>
              <a:rPr lang="zh-CN" altLang="en-US"/>
              <a:t>单击此处编辑母版文本样式</a:t>
            </a:r>
          </a:p>
          <a:p>
            <a:pPr lvl="1" indent="-228600"/>
            <a:r>
              <a:rPr lang="zh-CN" altLang="en-US"/>
              <a:t>第二级</a:t>
            </a:r>
          </a:p>
          <a:p>
            <a:pPr lvl="2" indent="-228600"/>
            <a:r>
              <a:rPr lang="zh-CN" altLang="en-US"/>
              <a:t>第三级</a:t>
            </a:r>
          </a:p>
          <a:p>
            <a:pPr lvl="3" indent="-228600"/>
            <a:r>
              <a:rPr lang="zh-CN" altLang="en-US"/>
              <a:t>第四级</a:t>
            </a:r>
          </a:p>
          <a:p>
            <a:pPr lvl="4" indent="-228600"/>
            <a:r>
              <a:rPr lang="zh-CN" altLang="en-US"/>
              <a:t>第五级</a:t>
            </a:r>
          </a:p>
        </p:txBody>
      </p:sp>
      <p:sp>
        <p:nvSpPr>
          <p:cNvPr id="1028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l" fontAlgn="base">
              <a:defRPr sz="1200">
                <a:solidFill>
                  <a:srgbClr val="898989"/>
                </a:solidFill>
                <a:latin typeface="Segoe UI Light" panose="020B0502040204020203" charset="0"/>
                <a:ea typeface="方正中等线简体" panose="03000509000000000000" charset="-122"/>
              </a:defRPr>
            </a:lvl1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BB962C8B-B14F-4D97-AF65-F5344CB8AC3E}" type="datetime1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2024/9/5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  <p:sp>
        <p:nvSpPr>
          <p:cNvPr id="1029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ctr" fontAlgn="base">
              <a:defRPr sz="1200">
                <a:solidFill>
                  <a:srgbClr val="898989"/>
                </a:solidFill>
                <a:latin typeface="Segoe UI Light" panose="020B0502040204020203" charset="0"/>
                <a:ea typeface="方正中等线简体" panose="03000509000000000000" charset="-122"/>
              </a:defRPr>
            </a:lvl1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endParaRPr strike="noStrike" noProof="1">
              <a:sym typeface="Segoe UI Light" panose="020B0502040204020203" charset="0"/>
            </a:endParaRPr>
          </a:p>
        </p:txBody>
      </p:sp>
      <p:sp>
        <p:nvSpPr>
          <p:cNvPr id="103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 w="9525">
            <a:noFill/>
          </a:ln>
        </p:spPr>
        <p:txBody>
          <a:bodyPr vert="horz" anchor="ctr"/>
          <a:lstStyle>
            <a:lvl1pPr algn="r" fontAlgn="base">
              <a:defRPr sz="1200">
                <a:solidFill>
                  <a:srgbClr val="898989"/>
                </a:solidFill>
                <a:latin typeface="Segoe UI Light" panose="020B0502040204020203" charset="0"/>
                <a:ea typeface="方正中等线简体" panose="03000509000000000000" charset="-122"/>
              </a:defRPr>
            </a:lvl1pPr>
          </a:lstStyle>
          <a:p>
            <a:pPr lvl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</a:pPr>
            <a:fld id="{9A0DB2DC-4C9A-4742-B13C-FB6460FD3503}" type="slidenum">
              <a:rPr lang="zh-CN" altLang="en-US" strike="noStrike" noProof="1" dirty="0">
                <a:latin typeface="Segoe UI Light" panose="020B0502040204020203" charset="0"/>
                <a:ea typeface="方正中等线简体" panose="03000509000000000000" charset="-122"/>
                <a:cs typeface="+mn-ea"/>
                <a:sym typeface="Segoe UI Light" panose="020B0502040204020203" charset="0"/>
              </a:rPr>
              <a:t>‹#›</a:t>
            </a:fld>
            <a:endParaRPr lang="zh-CN" altLang="en-US" strike="noStrike" noProof="1">
              <a:sym typeface="Segoe UI Light" panose="020B0502040204020203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l" eaLnBrk="1" latinLnBrk="0" hangingPunct="1">
        <a:lnSpc>
          <a:spcPct val="90000"/>
        </a:lnSpc>
        <a:spcBef>
          <a:spcPct val="0"/>
        </a:spcBef>
        <a:spcAft>
          <a:spcPct val="0"/>
        </a:spcAft>
        <a:buNone/>
        <a:defRPr sz="4400" kern="1200">
          <a:solidFill>
            <a:schemeClr val="tx1"/>
          </a:solidFill>
          <a:latin typeface="+mj-lt"/>
          <a:ea typeface="+mj-ea"/>
          <a:cs typeface="+mj-cs"/>
          <a:sym typeface="Segoe UI Light" panose="020B0502040204020203" charset="0"/>
        </a:defRPr>
      </a:lvl1pPr>
    </p:titleStyle>
    <p:bodyStyle>
      <a:lvl1pPr marL="228600" lvl="0" indent="-228600" algn="l" defTabSz="0" eaLnBrk="1" fontAlgn="base" latinLnBrk="0" hangingPunct="1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1pPr>
      <a:lvl2pPr marL="685800" lvl="1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2pPr>
      <a:lvl3pPr marL="1143000" lvl="2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3pPr>
      <a:lvl4pPr marL="1600200" lvl="3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4pPr>
      <a:lvl5pPr marL="2057400" lvl="4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5pPr>
      <a:lvl6pPr marL="2514600" lvl="5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6pPr>
      <a:lvl7pPr marL="2971800" lvl="6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7pPr>
      <a:lvl8pPr marL="3429000" lvl="7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8pPr>
      <a:lvl9pPr marL="3886200" lvl="8" indent="-228600" algn="l" defTabSz="0" eaLnBrk="1" fontAlgn="base" latinLnBrk="0" hangingPunct="1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  <a:sym typeface="Segoe UI Light" panose="020B0502040204020203" charset="0"/>
        </a:defRPr>
      </a:lvl9pPr>
    </p:bodyStyle>
    <p:otherStyle>
      <a:lvl1pPr lvl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914400" lvl="2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371600" lvl="3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1828800" lvl="4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286000" lvl="5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743200" lvl="6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200400" lvl="7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657600" lvl="8" indent="0" algn="l" defTabSz="914400" fontAlgn="base">
        <a:lnSpc>
          <a:spcPct val="100000"/>
        </a:lnSpc>
        <a:spcBef>
          <a:spcPct val="0"/>
        </a:spcBef>
        <a:spcAft>
          <a:spcPct val="0"/>
        </a:spcAft>
        <a:buFont typeface="Arial" panose="020B0604020202020204" pitchFamily="34" charset="0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ee.com/sagacity/sagacity-sqltoy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sagframe/sagacity-sqltoy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7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矩形 7"/>
          <p:cNvSpPr/>
          <p:nvPr/>
        </p:nvSpPr>
        <p:spPr>
          <a:xfrm>
            <a:off x="214183" y="256413"/>
            <a:ext cx="11846010" cy="6412598"/>
          </a:xfrm>
          <a:prstGeom prst="rect">
            <a:avLst/>
          </a:prstGeom>
          <a:solidFill>
            <a:srgbClr val="00B0F0">
              <a:alpha val="34000"/>
            </a:srgbClr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050" name="任意多边形 10"/>
          <p:cNvSpPr/>
          <p:nvPr/>
        </p:nvSpPr>
        <p:spPr>
          <a:xfrm>
            <a:off x="331788" y="268288"/>
            <a:ext cx="11528425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2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1" name="任意多边形 9"/>
          <p:cNvSpPr/>
          <p:nvPr/>
        </p:nvSpPr>
        <p:spPr>
          <a:xfrm>
            <a:off x="337922" y="268288"/>
            <a:ext cx="11472862" cy="5922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4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2" name="任意多边形 8"/>
          <p:cNvSpPr/>
          <p:nvPr/>
        </p:nvSpPr>
        <p:spPr>
          <a:xfrm>
            <a:off x="331788" y="268288"/>
            <a:ext cx="3028950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053" name="文本框 25"/>
          <p:cNvSpPr/>
          <p:nvPr/>
        </p:nvSpPr>
        <p:spPr>
          <a:xfrm>
            <a:off x="1706535" y="2796489"/>
            <a:ext cx="8480425" cy="70788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 algn="ctr"/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开源</a:t>
            </a:r>
            <a:r>
              <a:rPr lang="en-US" altLang="zh-CN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SQLTOY-ORM</a:t>
            </a:r>
            <a:r>
              <a:rPr lang="zh-CN" altLang="en-US" sz="4000" b="1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微软雅黑" panose="020B0503020204020204" charset="-122"/>
              </a:rPr>
              <a:t>框架介绍</a:t>
            </a:r>
          </a:p>
        </p:txBody>
      </p:sp>
      <p:sp>
        <p:nvSpPr>
          <p:cNvPr id="2" name="矩形 11"/>
          <p:cNvSpPr/>
          <p:nvPr/>
        </p:nvSpPr>
        <p:spPr>
          <a:xfrm>
            <a:off x="9182100" y="5513388"/>
            <a:ext cx="2622550" cy="620712"/>
          </a:xfrm>
          <a:prstGeom prst="rect">
            <a:avLst/>
          </a:prstGeom>
          <a:blipFill rotWithShape="1">
            <a:blip r:embed="rId2">
              <a:alphaModFix amt="70000"/>
            </a:blip>
            <a:stretch>
              <a:fillRect/>
            </a:stretch>
          </a:blipFill>
          <a:ln w="3175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44041" y="3816384"/>
            <a:ext cx="3363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编写人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:zhongxuchen</a:t>
            </a:r>
            <a:endParaRPr lang="zh-CN" altLang="en-US" sz="2400" b="1" dirty="0">
              <a:solidFill>
                <a:schemeClr val="accent6">
                  <a:lumMod val="7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32C9F60-9440-5F3D-F282-5B8F3FD50E3D}"/>
              </a:ext>
            </a:extLst>
          </p:cNvPr>
          <p:cNvSpPr txBox="1"/>
          <p:nvPr/>
        </p:nvSpPr>
        <p:spPr>
          <a:xfrm>
            <a:off x="2763802" y="4325786"/>
            <a:ext cx="6493014" cy="960865"/>
          </a:xfrm>
          <a:prstGeom prst="rect">
            <a:avLst/>
          </a:prstGeom>
          <a:gradFill flip="none" rotWithShape="1">
            <a:gsLst>
              <a:gs pos="0">
                <a:schemeClr val="lt1">
                  <a:shade val="30000"/>
                  <a:satMod val="115000"/>
                </a:schemeClr>
              </a:gs>
              <a:gs pos="50000">
                <a:schemeClr val="lt1">
                  <a:shade val="67500"/>
                  <a:satMod val="115000"/>
                </a:schemeClr>
              </a:gs>
              <a:gs pos="100000">
                <a:schemeClr val="lt1">
                  <a:shade val="100000"/>
                  <a:satMod val="115000"/>
                </a:schemeClr>
              </a:gs>
            </a:gsLst>
            <a:path path="circle">
              <a:fillToRect l="100000" t="100000"/>
            </a:path>
            <a:tileRect r="-100000" b="-100000"/>
          </a:gra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开源地址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https://gitee.com/sagacity/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sagacity-sqltoy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981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https://github.com/sagframe/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sagacity-sqltoy</a:t>
            </a:r>
            <a:r>
              <a:rPr lang="en-US" altLang="zh-CN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1073 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star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开始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的集成：第一个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service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5B7DA371-CB09-BE4F-A7AD-BBF1629D63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125263"/>
            <a:ext cx="5491374" cy="1749143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7CCD996-0EFD-1151-BA3F-D161C891CBC4}"/>
              </a:ext>
            </a:extLst>
          </p:cNvPr>
          <p:cNvSpPr/>
          <p:nvPr/>
        </p:nvSpPr>
        <p:spPr>
          <a:xfrm>
            <a:off x="280087" y="759256"/>
            <a:ext cx="4553394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*.sql.xml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文件，编写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BDFE1D3-CCCF-3F5E-1BC9-B681E9487F0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942" y="2876653"/>
            <a:ext cx="6650183" cy="398134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AC429DA-65F5-ACFB-F16A-EDD9CD94B276}"/>
              </a:ext>
            </a:extLst>
          </p:cNvPr>
          <p:cNvSpPr/>
          <p:nvPr/>
        </p:nvSpPr>
        <p:spPr>
          <a:xfrm>
            <a:off x="1892173" y="3826559"/>
            <a:ext cx="4229556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直接用框架提供的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LightDao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完成所有数据库交互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2CDD7A9-1779-4D5F-AE77-E25AB980A2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3746" y="1555667"/>
            <a:ext cx="5782557" cy="4661066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5BB8614-ED21-0243-3A56-9941193F13F0}"/>
              </a:ext>
            </a:extLst>
          </p:cNvPr>
          <p:cNvSpPr/>
          <p:nvPr/>
        </p:nvSpPr>
        <p:spPr>
          <a:xfrm>
            <a:off x="6183123" y="1229822"/>
            <a:ext cx="460561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对象化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其实都是很简单的！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其实更有特色！</a:t>
            </a:r>
          </a:p>
        </p:txBody>
      </p:sp>
    </p:spTree>
    <p:extLst>
      <p:ext uri="{BB962C8B-B14F-4D97-AF65-F5344CB8AC3E}">
        <p14:creationId xmlns:p14="http://schemas.microsoft.com/office/powerpoint/2010/main" val="201428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特性介绍：公共字段赋值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57CCD996-0EFD-1151-BA3F-D161C891CBC4}"/>
              </a:ext>
            </a:extLst>
          </p:cNvPr>
          <p:cNvSpPr/>
          <p:nvPr/>
        </p:nvSpPr>
        <p:spPr>
          <a:xfrm>
            <a:off x="171450" y="784199"/>
            <a:ext cx="3008355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在配置文件中定义公共属性赋值类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1CBFEC1-4CA6-2514-FA75-07C14C5D7E2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094487"/>
            <a:ext cx="6105782" cy="3061672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723042-1EA2-9351-8FC9-5C39BC225B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0470" y="1094082"/>
            <a:ext cx="5243899" cy="40245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3013B80E-59B4-1EC6-F758-670F258D7D0C}"/>
              </a:ext>
            </a:extLst>
          </p:cNvPr>
          <p:cNvSpPr/>
          <p:nvPr/>
        </p:nvSpPr>
        <p:spPr>
          <a:xfrm>
            <a:off x="4440195" y="628650"/>
            <a:ext cx="6944498" cy="4654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的接口：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org.sagacity.sqltoy.plugins</a:t>
            </a:r>
            <a:r>
              <a:rPr lang="en-US" altLang="zh-CN" sz="14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IUnifyFieldsHandler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1F7E9972-C3A9-CE8C-448B-B60D37BD1808}"/>
              </a:ext>
            </a:extLst>
          </p:cNvPr>
          <p:cNvSpPr/>
          <p:nvPr/>
        </p:nvSpPr>
        <p:spPr>
          <a:xfrm>
            <a:off x="292442" y="5428891"/>
            <a:ext cx="9963665" cy="11646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公共字段赋值的核心目的：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、在创建记录时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自动给各个表统一的：创建人、创建时间、修改人、修改时间、状态、租户 字段赋值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、在修改时：自动维护修改人、修改时间，同时可以设置强制修改最后修改时间，为数据留痕、数据增量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ETL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做好基础保障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890196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特性介绍：弹性修改、一次交互锁查询、存在修改、不存在创建并返回结果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7EDB3C0-589A-AD80-D695-0E6A56E2C8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920" y="904763"/>
            <a:ext cx="7232007" cy="144030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6AB8550-F189-09DD-6C0D-B71D44242A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535" y="2285017"/>
            <a:ext cx="6858594" cy="1348857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010EAD34-99DC-F2E6-AF1D-3D08814CBFBF}"/>
              </a:ext>
            </a:extLst>
          </p:cNvPr>
          <p:cNvSpPr/>
          <p:nvPr/>
        </p:nvSpPr>
        <p:spPr>
          <a:xfrm>
            <a:off x="495542" y="668440"/>
            <a:ext cx="4553394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弹性修改、可设置强制修改属性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251248A1-F237-AB3F-94EB-D9022DE9D1D1}"/>
              </a:ext>
            </a:extLst>
          </p:cNvPr>
          <p:cNvSpPr/>
          <p:nvPr/>
        </p:nvSpPr>
        <p:spPr>
          <a:xfrm>
            <a:off x="409535" y="3676070"/>
            <a:ext cx="571578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一次交互：锁查询、存在则修改、不存在则创建，并返回修改后结果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A71D5ECE-97A6-2600-5E1B-465FBB76B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26" y="4028554"/>
            <a:ext cx="8146486" cy="2430991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FFC3BEC3-FCA3-412D-72D2-3F3FBD0FAD60}"/>
              </a:ext>
            </a:extLst>
          </p:cNvPr>
          <p:cNvSpPr txBox="1"/>
          <p:nvPr/>
        </p:nvSpPr>
        <p:spPr>
          <a:xfrm>
            <a:off x="8217786" y="886950"/>
            <a:ext cx="3417277" cy="443196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规避了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的不足，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需要先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再修改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高并发场景下，容易导致数据错乱：张三先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数据，李四再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，张三提交修改，李四再提交修改，就又将数据覆盖了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updateSaveFetch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：一次交互完成锁查询、创建、修改，返回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尤其适用于强事务高并发的：库存台账、资金台账类业务场景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10074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258D8-5B3F-E671-0635-16DFE37BA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>
            <a:extLst>
              <a:ext uri="{FF2B5EF4-FFF2-40B4-BE49-F238E27FC236}">
                <a16:creationId xmlns:a16="http://schemas.microsoft.com/office/drawing/2014/main" id="{3347761A-C68E-1091-E447-29594AE79B5D}"/>
              </a:ext>
            </a:extLst>
          </p:cNvPr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</a:t>
            </a: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介绍：通过</a:t>
            </a:r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POJO</a:t>
            </a:r>
            <a:r>
              <a:rPr lang="zh-CN" altLang="en-US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自动创建</a:t>
            </a:r>
            <a:r>
              <a:rPr lang="en-US" altLang="zh-CN" sz="20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DDL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>
            <a:extLst>
              <a:ext uri="{FF2B5EF4-FFF2-40B4-BE49-F238E27FC236}">
                <a16:creationId xmlns:a16="http://schemas.microsoft.com/office/drawing/2014/main" id="{BA595C39-6ECC-906E-C3F9-41937101E002}"/>
              </a:ext>
            </a:extLst>
          </p:cNvPr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>
            <a:extLst>
              <a:ext uri="{FF2B5EF4-FFF2-40B4-BE49-F238E27FC236}">
                <a16:creationId xmlns:a16="http://schemas.microsoft.com/office/drawing/2014/main" id="{7D1DC696-BE5D-6B70-41BC-C5BF98614BC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C5383D3-BF82-30D4-1C17-47524EEFCF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1" y="914400"/>
            <a:ext cx="5924550" cy="344690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C83026ED-948E-4DAD-0A6E-2E681DB0BAC3}"/>
              </a:ext>
            </a:extLst>
          </p:cNvPr>
          <p:cNvSpPr txBox="1"/>
          <p:nvPr/>
        </p:nvSpPr>
        <p:spPr>
          <a:xfrm>
            <a:off x="6199761" y="771727"/>
            <a:ext cx="5598729" cy="58217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、目前支持</a:t>
            </a:r>
            <a:r>
              <a:rPr lang="en-US" altLang="zh-CN" dirty="0" err="1"/>
              <a:t>mysql</a:t>
            </a:r>
            <a:r>
              <a:rPr lang="zh-CN" altLang="en-US" dirty="0"/>
              <a:t>、</a:t>
            </a:r>
            <a:r>
              <a:rPr lang="en-US" altLang="zh-CN" dirty="0" err="1"/>
              <a:t>sqlserver</a:t>
            </a:r>
            <a:r>
              <a:rPr lang="zh-CN" altLang="en-US" dirty="0"/>
              <a:t>、</a:t>
            </a:r>
            <a:r>
              <a:rPr lang="en-US" altLang="zh-CN" dirty="0"/>
              <a:t>oracle</a:t>
            </a:r>
            <a:r>
              <a:rPr lang="zh-CN" altLang="en-US" dirty="0"/>
              <a:t>、</a:t>
            </a:r>
            <a:r>
              <a:rPr lang="en-US" altLang="zh-CN" dirty="0" err="1"/>
              <a:t>postgresql</a:t>
            </a:r>
            <a:r>
              <a:rPr lang="zh-CN" altLang="en-US" dirty="0"/>
              <a:t>、</a:t>
            </a:r>
            <a:r>
              <a:rPr lang="en-US" altLang="zh-CN" dirty="0"/>
              <a:t>H2</a:t>
            </a:r>
            <a:r>
              <a:rPr lang="zh-CN" altLang="en-US" dirty="0"/>
              <a:t>五种类型数据库</a:t>
            </a:r>
            <a:endParaRPr lang="en-US" altLang="zh-CN" dirty="0"/>
          </a:p>
          <a:p>
            <a:r>
              <a:rPr lang="zh-CN" altLang="en-US" dirty="0"/>
              <a:t>如要自行扩展，请实现</a:t>
            </a:r>
            <a:r>
              <a:rPr lang="en-US" altLang="zh-CN" sz="18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DialectDDLGenerator</a:t>
            </a:r>
            <a:r>
              <a:rPr lang="zh-CN" altLang="en-US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接口</a:t>
            </a:r>
            <a:r>
              <a:rPr lang="zh-CN" altLang="en-US" dirty="0"/>
              <a:t>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ED4AD0B-C79E-7FD1-5C4B-38707367BD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0941" y="1656607"/>
            <a:ext cx="2224314" cy="3639787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292FDAF-CB30-4168-AA41-B2E57D9A24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3940" y="1742128"/>
            <a:ext cx="3411023" cy="20365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7864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特性介绍：树形结构实现任意数据库处理规则的统一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图片 103">
            <a:extLst>
              <a:ext uri="{FF2B5EF4-FFF2-40B4-BE49-F238E27FC236}">
                <a16:creationId xmlns:a16="http://schemas.microsoft.com/office/drawing/2014/main" id="{26A39830-1EB4-8B31-1F88-BA643A5D20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1670" y="3760662"/>
            <a:ext cx="6942767" cy="29485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AE35CEC-5F6A-0648-CF97-915E7F26F7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1670" y="1025526"/>
            <a:ext cx="8527476" cy="2374196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F10A2C8A-C85C-EA65-78AD-F50127AD890B}"/>
              </a:ext>
            </a:extLst>
          </p:cNvPr>
          <p:cNvSpPr/>
          <p:nvPr/>
        </p:nvSpPr>
        <p:spPr>
          <a:xfrm>
            <a:off x="291670" y="719065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在维护数据时，调用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wrapTreeTableRoute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方法，实现树结构的封装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1B5EBD6-35DC-8FC4-7B7F-F3019D75B60A}"/>
              </a:ext>
            </a:extLst>
          </p:cNvPr>
          <p:cNvSpPr/>
          <p:nvPr/>
        </p:nvSpPr>
        <p:spPr>
          <a:xfrm>
            <a:off x="291670" y="3395896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统一通用的树型查询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FC3BEC3-FCA3-412D-72D2-3F3FBD0FAD60}"/>
              </a:ext>
            </a:extLst>
          </p:cNvPr>
          <p:cNvSpPr txBox="1"/>
          <p:nvPr/>
        </p:nvSpPr>
        <p:spPr>
          <a:xfrm>
            <a:off x="6940385" y="784022"/>
            <a:ext cx="3417277" cy="83788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表结构统一：增加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nodeRoute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nodeLevel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isLeaf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三个辅助字段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738972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E973C568-CF5A-189F-D4DE-7A0C5ED9D2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128" y="1035194"/>
            <a:ext cx="6186796" cy="1885702"/>
          </a:xfrm>
          <a:prstGeom prst="rect">
            <a:avLst/>
          </a:prstGeom>
        </p:spPr>
      </p:pic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特性介绍：一次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编写适配多种数据库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4A462E-3759-B58B-BC5C-6C9B03ED858A}"/>
              </a:ext>
            </a:extLst>
          </p:cNvPr>
          <p:cNvSpPr/>
          <p:nvPr/>
        </p:nvSpPr>
        <p:spPr>
          <a:xfrm>
            <a:off x="282459" y="720877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Sqltoy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提供了不同数据库函数自适应转换，如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substr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和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substring</a:t>
            </a:r>
            <a:endParaRPr lang="zh-CN" altLang="en-US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A58CF9FF-C214-4019-1EE3-55FD2F30FC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9665" y="3045577"/>
            <a:ext cx="5132577" cy="372260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BAE48435-35DF-9512-FE12-486BC777C598}"/>
              </a:ext>
            </a:extLst>
          </p:cNvPr>
          <p:cNvSpPr/>
          <p:nvPr/>
        </p:nvSpPr>
        <p:spPr>
          <a:xfrm>
            <a:off x="6539665" y="2283256"/>
            <a:ext cx="4132048" cy="6676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特殊场景，支持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_dialect 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方式针对特定数据库编写，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sqltoy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会根据当前数据库类型优先自动匹配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907F928-CEBA-B959-EDC3-02C764377C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27" y="3017013"/>
            <a:ext cx="5725885" cy="1729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390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特性介绍：多租户支持、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干涉等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4A462E-3759-B58B-BC5C-6C9B03ED858A}"/>
              </a:ext>
            </a:extLst>
          </p:cNvPr>
          <p:cNvSpPr/>
          <p:nvPr/>
        </p:nvSpPr>
        <p:spPr>
          <a:xfrm>
            <a:off x="240896" y="637750"/>
            <a:ext cx="790557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通过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SqlInterceptors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，实现对最终执行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sql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的干涉，这里可以是具体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class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，也可以是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beanName</a:t>
            </a:r>
            <a:endParaRPr lang="zh-CN" altLang="en-US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EDC53B7E-FAB0-4FAE-A057-B5EFDE98082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05" y="3503220"/>
            <a:ext cx="5019613" cy="323008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666B0492-6433-7003-63B0-566EA2CF4DFE}"/>
              </a:ext>
            </a:extLst>
          </p:cNvPr>
          <p:cNvSpPr txBox="1"/>
          <p:nvPr/>
        </p:nvSpPr>
        <p:spPr>
          <a:xfrm>
            <a:off x="2939142" y="3705101"/>
            <a:ext cx="8847118" cy="103315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你可以参照：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org.sagacity.sqltoy.plugins.interceptors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sz="1800" dirty="0">
                <a:solidFill>
                  <a:srgbClr val="000000"/>
                </a:solidFill>
                <a:effectLst/>
                <a:latin typeface="Courier New" panose="02070309020205020404" pitchFamily="49" charset="0"/>
              </a:rPr>
              <a:t>TenantFilterInterceptor</a:t>
            </a:r>
          </a:p>
          <a:p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来实现你想要的其他功能，如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:select xxx from </a:t>
            </a:r>
            <a:r>
              <a:rPr lang="en-US" altLang="zh-CN" dirty="0" err="1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xSchema.table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改写</a:t>
            </a:r>
            <a:r>
              <a:rPr lang="en-US" altLang="zh-CN" dirty="0">
                <a:solidFill>
                  <a:srgbClr val="000000"/>
                </a:solidFill>
                <a:latin typeface="Courier New" panose="02070309020205020404" pitchFamily="49" charset="0"/>
                <a:ea typeface="微软雅黑" panose="020B0503020204020204" pitchFamily="34" charset="-122"/>
              </a:rPr>
              <a:t>schema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533A8EE2-9EC4-95B1-0335-3075306DF7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696" y="967841"/>
            <a:ext cx="6777872" cy="2428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0917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特性介绍：丰富的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辅助功能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6F3DA929-AE42-A4CE-C271-3C4B4C824B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43010"/>
            <a:ext cx="6258683" cy="351493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D7CB340-0F33-D432-18B4-76ED96CE16D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6391" y="2180692"/>
            <a:ext cx="6833853" cy="3934298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94A462E-3759-B58B-BC5C-6C9B03ED858A}"/>
              </a:ext>
            </a:extLst>
          </p:cNvPr>
          <p:cNvSpPr/>
          <p:nvPr/>
        </p:nvSpPr>
        <p:spPr>
          <a:xfrm>
            <a:off x="5276391" y="1870404"/>
            <a:ext cx="5886707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提供了大量便捷处理方法，如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日期、数字处理、反向缓存检索等</a:t>
            </a:r>
          </a:p>
        </p:txBody>
      </p:sp>
    </p:spTree>
    <p:extLst>
      <p:ext uri="{BB962C8B-B14F-4D97-AF65-F5344CB8AC3E}">
        <p14:creationId xmlns:p14="http://schemas.microsoft.com/office/powerpoint/2010/main" val="2983443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特性介绍：丰富的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辅助功能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1E1E8CC9-D40F-85E9-ACD8-66E1271290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50" y="1072506"/>
            <a:ext cx="5669520" cy="2289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A364512-E4E8-9A5F-2232-8640B5361CE4}"/>
              </a:ext>
            </a:extLst>
          </p:cNvPr>
          <p:cNvSpPr/>
          <p:nvPr/>
        </p:nvSpPr>
        <p:spPr>
          <a:xfrm>
            <a:off x="311151" y="759256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首要条件：如输入了单号，其他条件不再起作用</a:t>
            </a:r>
          </a:p>
        </p:txBody>
      </p:sp>
      <p:pic>
        <p:nvPicPr>
          <p:cNvPr id="2051" name="Picture 3">
            <a:extLst>
              <a:ext uri="{FF2B5EF4-FFF2-40B4-BE49-F238E27FC236}">
                <a16:creationId xmlns:a16="http://schemas.microsoft.com/office/drawing/2014/main" id="{EBE22697-823A-CA02-3418-0470DF851A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953" y="1225799"/>
            <a:ext cx="7218291" cy="50345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EB8EC53D-3092-668F-4DF3-5BB4E2965C43}"/>
              </a:ext>
            </a:extLst>
          </p:cNvPr>
          <p:cNvSpPr/>
          <p:nvPr/>
        </p:nvSpPr>
        <p:spPr>
          <a:xfrm>
            <a:off x="5295902" y="820842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反向缓存名称模糊匹配获取精准的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key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集合，代替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like</a:t>
            </a:r>
            <a:endParaRPr lang="zh-CN" altLang="en-US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E3E3AED4-7CF7-FC43-0ED4-C901C1F703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660" y="3914775"/>
            <a:ext cx="5066242" cy="24402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2E49DE7-728E-52F3-4560-AFBD51048950}"/>
              </a:ext>
            </a:extLst>
          </p:cNvPr>
          <p:cNvSpPr/>
          <p:nvPr/>
        </p:nvSpPr>
        <p:spPr>
          <a:xfrm>
            <a:off x="203887" y="3557153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单日期变双日期</a:t>
            </a:r>
          </a:p>
        </p:txBody>
      </p:sp>
    </p:spTree>
    <p:extLst>
      <p:ext uri="{BB962C8B-B14F-4D97-AF65-F5344CB8AC3E}">
        <p14:creationId xmlns:p14="http://schemas.microsoft.com/office/powerpoint/2010/main" val="3394149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特性介绍：缓存翻译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7465C769-61B8-950F-F356-50D4991D36FE}"/>
              </a:ext>
            </a:extLst>
          </p:cNvPr>
          <p:cNvSpPr/>
          <p:nvPr/>
        </p:nvSpPr>
        <p:spPr>
          <a:xfrm>
            <a:off x="140934" y="740325"/>
            <a:ext cx="4845050" cy="3102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简单举例：查询员工信息，显示员工机构名称、性别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1E8AA09-5852-0861-BD8B-1A5C059F88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43" y="1514442"/>
            <a:ext cx="6422050" cy="4800071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F80FBD5-E825-4AD3-FF01-E86176442D65}"/>
              </a:ext>
            </a:extLst>
          </p:cNvPr>
          <p:cNvSpPr txBox="1"/>
          <p:nvPr/>
        </p:nvSpPr>
        <p:spPr>
          <a:xfrm>
            <a:off x="140934" y="1128416"/>
            <a:ext cx="3868358" cy="31962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至少关联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张表：员工表、机构表、数据字典表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89C5CEAC-7B20-E610-968C-C6A49204B3B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968" y="1445345"/>
            <a:ext cx="6175928" cy="250562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571682F-70FF-C211-97D5-6804C5A43D93}"/>
              </a:ext>
            </a:extLst>
          </p:cNvPr>
          <p:cNvSpPr txBox="1"/>
          <p:nvPr/>
        </p:nvSpPr>
        <p:spPr>
          <a:xfrm>
            <a:off x="5126918" y="1017059"/>
            <a:ext cx="5827833" cy="46977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利用缓存翻译，单表即可完成，无论是效率还是代码直观性、简洁性、可维护性都不可同日而语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B6BFBD63-3B71-1041-4BFD-2619ED7CA4C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534" y="3721423"/>
            <a:ext cx="6274338" cy="148534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E0354FDA-37CF-C1ED-7D24-8370A8D11205}"/>
              </a:ext>
            </a:extLst>
          </p:cNvPr>
          <p:cNvSpPr txBox="1"/>
          <p:nvPr/>
        </p:nvSpPr>
        <p:spPr>
          <a:xfrm>
            <a:off x="4621214" y="3668159"/>
            <a:ext cx="4668474" cy="2828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@Translate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注解模式，并非必须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xml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BB07CF-A492-6383-9632-D2D053C78D0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9260" y="4977218"/>
            <a:ext cx="4370818" cy="17522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280F158-9918-4EB8-F690-B8E6BA693EA8}"/>
              </a:ext>
            </a:extLst>
          </p:cNvPr>
          <p:cNvSpPr txBox="1"/>
          <p:nvPr/>
        </p:nvSpPr>
        <p:spPr>
          <a:xfrm>
            <a:off x="7710618" y="4737116"/>
            <a:ext cx="3882406" cy="28281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便捷的缓存获取和其它应用：减少数据库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4D08491-4798-222F-9B6D-613259278D8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8764" y="3778623"/>
            <a:ext cx="1682627" cy="838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240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312852" y="342900"/>
            <a:ext cx="47074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为什么写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?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 descr="一个人独坐沉思的伤感图片 宁愿孤独也不愿让任何人敷衍我">
            <a:extLst>
              <a:ext uri="{FF2B5EF4-FFF2-40B4-BE49-F238E27FC236}">
                <a16:creationId xmlns:a16="http://schemas.microsoft.com/office/drawing/2014/main" id="{026CC1F2-C4E7-7D95-5F4E-C6254315D3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613" y="975815"/>
            <a:ext cx="4087504" cy="4087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9F3F7BE-0CB0-DF8E-6337-767F80625DCE}"/>
              </a:ext>
            </a:extLst>
          </p:cNvPr>
          <p:cNvSpPr txBox="1"/>
          <p:nvPr/>
        </p:nvSpPr>
        <p:spPr>
          <a:xfrm>
            <a:off x="4503760" y="975815"/>
            <a:ext cx="6858001" cy="46043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理想、兴趣？非也！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2008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年开始写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的时候，我作为项目经理，考虑最多的是团队利益、项目目标实现、成功交付！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2008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年时是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ibatis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流行的时代，我们使用的是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，对象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从来都不是问题，但因为我们的项目主要是后台管理类，查询以及复杂查询较多，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的编写和维护、查询的性能一直困扰着团队，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hql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ibatis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的动态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都对复杂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的编写和变更维护不友好，性能优化让一般开发者束手无策，作为项目管理者，既要统筹项目需求、管理，还不断要协助开发者解决技术问题！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项目经常因性能问题影响用户体验，最终影响项目交付！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2008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年一个偶然的灵感获得了极为震撼的动态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编写的模式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年一个性能问题的思考加入了缓存翻译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年一个极致的分页性能要求，获得了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@fast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快速分页的灵感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2012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年针对数据统计，融入了行列转换、同比环比等特性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年经过一个大型项目的检验后，为了让大家避免我遇到的痛点，正式开源推广，希望可以帮助到大家！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技术不是我想表达的，分享一点个人项目实践中的一点思考和总结！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35461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特性介绍：最强分页极致优化：并行、缓存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count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记录、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@fast 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快速分页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6F0E78B-C99B-1E3B-4C65-18F4B2CDD6E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2700415"/>
            <a:ext cx="10017211" cy="415758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576BC7E-C65F-D414-85C1-BA8F578236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593387"/>
            <a:ext cx="8301567" cy="2280083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41683026-9343-3A75-24CD-7F4C11BCD14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84833" y="3424604"/>
            <a:ext cx="5442947" cy="1814316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DE534944-C0CC-6792-20C7-614DDF98234E}"/>
              </a:ext>
            </a:extLst>
          </p:cNvPr>
          <p:cNvSpPr txBox="1"/>
          <p:nvPr/>
        </p:nvSpPr>
        <p:spPr>
          <a:xfrm>
            <a:off x="6688667" y="2774481"/>
            <a:ext cx="4668474" cy="3494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并行分页，整体时长降低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00C2AA0-82D1-796A-EA93-A2ED5F7B94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9666" y="5222680"/>
            <a:ext cx="6018653" cy="1635320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5E7BED5B-3069-DDAE-22F8-0B511FDB6901}"/>
              </a:ext>
            </a:extLst>
          </p:cNvPr>
          <p:cNvSpPr txBox="1"/>
          <p:nvPr/>
        </p:nvSpPr>
        <p:spPr>
          <a:xfrm>
            <a:off x="2983238" y="6451228"/>
            <a:ext cx="3705429" cy="34947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count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结果，查询效率再提升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6569037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特性介绍：并行查询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B82451C5-F870-1BD6-15F1-77B89DBBF8F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783" y="1372430"/>
            <a:ext cx="7851866" cy="5004078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344783" y="820466"/>
            <a:ext cx="4482590" cy="39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并行查询，让多个查询同时执行，缩短整体时长</a:t>
            </a:r>
          </a:p>
        </p:txBody>
      </p:sp>
    </p:spTree>
    <p:extLst>
      <p:ext uri="{BB962C8B-B14F-4D97-AF65-F5344CB8AC3E}">
        <p14:creationId xmlns:p14="http://schemas.microsoft.com/office/powerpoint/2010/main" val="29595475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特性介绍：复杂统计的支持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171450" y="947351"/>
            <a:ext cx="4482590" cy="396084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支持任意层级的分组汇总、求平均计算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3BE6E83-131E-E073-C519-5600D666370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1702583"/>
            <a:ext cx="3923236" cy="2403798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6ED9DC05-586A-1FE6-4335-374FE258452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1032" y="628650"/>
            <a:ext cx="5016843" cy="5940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4367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特性介绍：复杂统计的支持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8BEA994E-B505-6F3F-504E-8A5BF73E3A9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2823"/>
            <a:ext cx="7624891" cy="45088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27DFF2-543F-2721-9C2A-68F79900A2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69760"/>
            <a:ext cx="7015349" cy="1248014"/>
          </a:xfrm>
          <a:prstGeom prst="rect">
            <a:avLst/>
          </a:prstGeom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85725" y="842526"/>
            <a:ext cx="6198334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支持行转列，可以支持任意维度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所以我们的星云报表做这类工作就非常容易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09569837-E955-547F-F305-7D74888539B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8365" y="3614609"/>
            <a:ext cx="5432273" cy="1664470"/>
          </a:xfrm>
          <a:prstGeom prst="rect">
            <a:avLst/>
          </a:prstGeom>
        </p:spPr>
      </p:pic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7E347797-24F3-3163-6D70-75AABCC5AFC7}"/>
              </a:ext>
            </a:extLst>
          </p:cNvPr>
          <p:cNvSpPr/>
          <p:nvPr/>
        </p:nvSpPr>
        <p:spPr>
          <a:xfrm>
            <a:off x="6096000" y="3183672"/>
            <a:ext cx="5173362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同时也支持列转行等</a:t>
            </a:r>
          </a:p>
        </p:txBody>
      </p:sp>
    </p:spTree>
    <p:extLst>
      <p:ext uri="{BB962C8B-B14F-4D97-AF65-F5344CB8AC3E}">
        <p14:creationId xmlns:p14="http://schemas.microsoft.com/office/powerpoint/2010/main" val="20218700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特性介绍：复杂统计的支持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F8806B6F-10B9-4EB4-B957-BB8BDAB1C0F3}"/>
              </a:ext>
            </a:extLst>
          </p:cNvPr>
          <p:cNvSpPr/>
          <p:nvPr/>
        </p:nvSpPr>
        <p:spPr>
          <a:xfrm>
            <a:off x="235418" y="883772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同比环比计算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C59E44-3DCE-8ADF-3D8F-F0EDF617A2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418" y="1379500"/>
            <a:ext cx="5645310" cy="3843943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B897B2B-4B39-6396-84EE-26CA23623C3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80728" y="3818227"/>
            <a:ext cx="2496065" cy="2453759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D7B71B0-F501-5517-3B9D-7B9AEBF744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4779" y="1914720"/>
            <a:ext cx="6110615" cy="16726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A13CB43-854B-034C-9BAA-544ACFEFF9B0}"/>
              </a:ext>
            </a:extLst>
          </p:cNvPr>
          <p:cNvSpPr/>
          <p:nvPr/>
        </p:nvSpPr>
        <p:spPr>
          <a:xfrm>
            <a:off x="5644779" y="1459224"/>
            <a:ext cx="1705318" cy="350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树形排序、汇总</a:t>
            </a:r>
          </a:p>
        </p:txBody>
      </p:sp>
    </p:spTree>
    <p:extLst>
      <p:ext uri="{BB962C8B-B14F-4D97-AF65-F5344CB8AC3E}">
        <p14:creationId xmlns:p14="http://schemas.microsoft.com/office/powerpoint/2010/main" val="4292273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特性介绍：分库分表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075" name="图片 109" descr="IMG_256">
            <a:extLst>
              <a:ext uri="{FF2B5EF4-FFF2-40B4-BE49-F238E27FC236}">
                <a16:creationId xmlns:a16="http://schemas.microsoft.com/office/drawing/2014/main" id="{AC40E06E-0918-8942-4FCC-3F675F942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206" y="1061407"/>
            <a:ext cx="5059869" cy="31069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3074" name="图片 121" descr="IMG_256">
            <a:extLst>
              <a:ext uri="{FF2B5EF4-FFF2-40B4-BE49-F238E27FC236}">
                <a16:creationId xmlns:a16="http://schemas.microsoft.com/office/drawing/2014/main" id="{2404D842-27AD-1750-2F71-00CDC642B7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8753" y="1897926"/>
            <a:ext cx="6941323" cy="4540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FEFC90D8-2F33-55AA-0E35-C5C69D5A6023}"/>
              </a:ext>
            </a:extLst>
          </p:cNvPr>
          <p:cNvSpPr/>
          <p:nvPr/>
        </p:nvSpPr>
        <p:spPr>
          <a:xfrm>
            <a:off x="336206" y="661297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定义分库分表策略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springboot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configure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代码层面定义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69B0269C-F923-3DBE-9E6E-43E152672CAB}"/>
              </a:ext>
            </a:extLst>
          </p:cNvPr>
          <p:cNvSpPr/>
          <p:nvPr/>
        </p:nvSpPr>
        <p:spPr>
          <a:xfrm>
            <a:off x="5183534" y="1399686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POJO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对象上通过注解配置分库分表的策略，在做增删改、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时会自动路由不同库或表</a:t>
            </a:r>
          </a:p>
        </p:txBody>
      </p:sp>
    </p:spTree>
    <p:extLst>
      <p:ext uri="{BB962C8B-B14F-4D97-AF65-F5344CB8AC3E}">
        <p14:creationId xmlns:p14="http://schemas.microsoft.com/office/powerpoint/2010/main" val="24046125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特性介绍：分库分表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221ED22-6C26-3896-95AD-76C97F4EF3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04" y="737450"/>
            <a:ext cx="6171427" cy="5776168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895F7BC6-F47B-CBC2-B2D8-EF3DDABBB2B5}"/>
              </a:ext>
            </a:extLst>
          </p:cNvPr>
          <p:cNvSpPr txBox="1"/>
          <p:nvPr/>
        </p:nvSpPr>
        <p:spPr>
          <a:xfrm>
            <a:off x="6540585" y="1052772"/>
            <a:ext cx="4668474" cy="380755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、分库：根据特定条件参数，将查询指向特定数据库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、分表：根据特定条件参数，在执行查询时替换表名称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一个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中支持同时分库和多个分表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366666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特性介绍：查询结果自动对象分组分层封装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18BF0BE8-E72A-E039-638A-F2270666FC0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3764691"/>
            <a:ext cx="7860238" cy="3005029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F87DCB52-6DE0-323B-C426-BDE126C04D44}"/>
              </a:ext>
            </a:extLst>
          </p:cNvPr>
          <p:cNvSpPr txBox="1"/>
          <p:nvPr/>
        </p:nvSpPr>
        <p:spPr>
          <a:xfrm>
            <a:off x="8089977" y="4316681"/>
            <a:ext cx="3702834" cy="2446068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findByQuery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，设置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hiberarchy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hiberarchyFieldsMap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告知框架进行结果的层次封装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77999E-C8A7-3BEB-6B5C-5801150BD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" y="1022241"/>
            <a:ext cx="9020052" cy="2406759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B2EECCF8-B60B-5302-E16E-845265EDFD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9509" y="3004792"/>
            <a:ext cx="7522247" cy="11073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E12D146E-5FBE-CA0C-EE0D-60C696081F75}"/>
              </a:ext>
            </a:extLst>
          </p:cNvPr>
          <p:cNvSpPr/>
          <p:nvPr/>
        </p:nvSpPr>
        <p:spPr>
          <a:xfrm>
            <a:off x="3888334" y="2705876"/>
            <a:ext cx="4415331" cy="338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结果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JSON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输出，变成了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1..n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的层次关系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7EDCA1CE-02AF-6B8F-F502-D2B407C02F83}"/>
              </a:ext>
            </a:extLst>
          </p:cNvPr>
          <p:cNvSpPr/>
          <p:nvPr/>
        </p:nvSpPr>
        <p:spPr>
          <a:xfrm>
            <a:off x="28612" y="628650"/>
            <a:ext cx="8153487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在对象上通过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@OneToMany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@OneToOne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注解，构造对象之间的父子级联关系，注意：</a:t>
            </a:r>
            <a:r>
              <a:rPr lang="en-US" altLang="zh-CN" sz="12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notNullField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作用</a:t>
            </a:r>
          </a:p>
        </p:txBody>
      </p:sp>
    </p:spTree>
    <p:extLst>
      <p:ext uri="{BB962C8B-B14F-4D97-AF65-F5344CB8AC3E}">
        <p14:creationId xmlns:p14="http://schemas.microsoft.com/office/powerpoint/2010/main" val="1448575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特性介绍：加解密、脱敏、更新版本控制等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矩形: 圆角 1">
            <a:extLst>
              <a:ext uri="{FF2B5EF4-FFF2-40B4-BE49-F238E27FC236}">
                <a16:creationId xmlns:a16="http://schemas.microsoft.com/office/drawing/2014/main" id="{229C02FE-B16B-889B-4216-B86563AC3CF8}"/>
              </a:ext>
            </a:extLst>
          </p:cNvPr>
          <p:cNvSpPr/>
          <p:nvPr/>
        </p:nvSpPr>
        <p:spPr>
          <a:xfrm>
            <a:off x="233833" y="796449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加密先配置私钥和公钥</a:t>
            </a:r>
          </a:p>
        </p:txBody>
      </p:sp>
      <p:pic>
        <p:nvPicPr>
          <p:cNvPr id="3" name="Picture 3">
            <a:extLst>
              <a:ext uri="{FF2B5EF4-FFF2-40B4-BE49-F238E27FC236}">
                <a16:creationId xmlns:a16="http://schemas.microsoft.com/office/drawing/2014/main" id="{1D03E587-315B-A90A-2930-5DFDC72CE1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03" y="3740434"/>
            <a:ext cx="7347044" cy="24302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: 圆角 4">
            <a:extLst>
              <a:ext uri="{FF2B5EF4-FFF2-40B4-BE49-F238E27FC236}">
                <a16:creationId xmlns:a16="http://schemas.microsoft.com/office/drawing/2014/main" id="{138ED986-D766-0E1B-1D53-39B65F5A1BB2}"/>
              </a:ext>
            </a:extLst>
          </p:cNvPr>
          <p:cNvSpPr/>
          <p:nvPr/>
        </p:nvSpPr>
        <p:spPr>
          <a:xfrm>
            <a:off x="171450" y="3305994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通过注解配置对哪些字段进行加密、哪个字段进行脱敏</a:t>
            </a:r>
          </a:p>
        </p:txBody>
      </p:sp>
      <p:sp>
        <p:nvSpPr>
          <p:cNvPr id="8" name="矩形: 圆角 7">
            <a:extLst>
              <a:ext uri="{FF2B5EF4-FFF2-40B4-BE49-F238E27FC236}">
                <a16:creationId xmlns:a16="http://schemas.microsoft.com/office/drawing/2014/main" id="{5151A597-4466-BC58-71CF-0A2C78C2AB83}"/>
              </a:ext>
            </a:extLst>
          </p:cNvPr>
          <p:cNvSpPr/>
          <p:nvPr/>
        </p:nvSpPr>
        <p:spPr>
          <a:xfrm>
            <a:off x="6045999" y="864451"/>
            <a:ext cx="4226012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也支持通过配置方式进行查询结果脱敏、解密</a:t>
            </a:r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A341280E-7BF3-9D0E-4A95-646103CEF4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9655"/>
            <a:ext cx="6268995" cy="17924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1D64179C-AF13-A153-018D-624EA0ADBF5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71" y="1362267"/>
            <a:ext cx="6136526" cy="2409065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A25A4DB3-03EE-8338-A5D9-7784BF5FA06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671" y="4470961"/>
            <a:ext cx="5802480" cy="1901527"/>
          </a:xfrm>
          <a:prstGeom prst="rect">
            <a:avLst/>
          </a:prstGeom>
        </p:spPr>
      </p:pic>
      <p:sp>
        <p:nvSpPr>
          <p:cNvPr id="9" name="矩形: 圆角 8">
            <a:extLst>
              <a:ext uri="{FF2B5EF4-FFF2-40B4-BE49-F238E27FC236}">
                <a16:creationId xmlns:a16="http://schemas.microsoft.com/office/drawing/2014/main" id="{53EDC684-8F66-2365-AC72-54C279D35D8F}"/>
              </a:ext>
            </a:extLst>
          </p:cNvPr>
          <p:cNvSpPr/>
          <p:nvPr/>
        </p:nvSpPr>
        <p:spPr>
          <a:xfrm>
            <a:off x="5921671" y="4000662"/>
            <a:ext cx="4226012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数据版本控制</a:t>
            </a:r>
          </a:p>
        </p:txBody>
      </p:sp>
    </p:spTree>
    <p:extLst>
      <p:ext uri="{BB962C8B-B14F-4D97-AF65-F5344CB8AC3E}">
        <p14:creationId xmlns:p14="http://schemas.microsoft.com/office/powerpoint/2010/main" val="4202680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特性介绍：领域扩展：报表、配置化查询服务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6" name="矩形: 圆角 5">
            <a:extLst>
              <a:ext uri="{FF2B5EF4-FFF2-40B4-BE49-F238E27FC236}">
                <a16:creationId xmlns:a16="http://schemas.microsoft.com/office/drawing/2014/main" id="{27E75404-00A9-1BDE-4E63-53AF52C95183}"/>
              </a:ext>
            </a:extLst>
          </p:cNvPr>
          <p:cNvSpPr/>
          <p:nvPr/>
        </p:nvSpPr>
        <p:spPr>
          <a:xfrm>
            <a:off x="275493" y="914400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作为报表平台的扩展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2B625779-54A5-F75D-110F-3616627C323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493" y="1378251"/>
            <a:ext cx="6015043" cy="3459736"/>
          </a:xfrm>
          <a:prstGeom prst="rect">
            <a:avLst/>
          </a:prstGeom>
        </p:spPr>
      </p:pic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F907C59-7932-5876-C3FA-4333F1042D90}"/>
              </a:ext>
            </a:extLst>
          </p:cNvPr>
          <p:cNvSpPr/>
          <p:nvPr/>
        </p:nvSpPr>
        <p:spPr>
          <a:xfrm>
            <a:off x="6875422" y="1926884"/>
            <a:ext cx="4847328" cy="4001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作为查询服务，快速配置开发接口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EA7F3843-ACF4-033F-A2FD-987B7F90A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87" y="4614677"/>
            <a:ext cx="4998657" cy="1587412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0085D907-28C3-C23B-97D0-A6E0FA70686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4587" y="2381857"/>
            <a:ext cx="4993097" cy="1879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893909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312852" y="342900"/>
            <a:ext cx="47074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核心创建思想</a:t>
            </a:r>
            <a:endParaRPr lang="en-US" altLang="zh-CN" sz="28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graphicFrame>
        <p:nvGraphicFramePr>
          <p:cNvPr id="3" name="图示 2">
            <a:extLst>
              <a:ext uri="{FF2B5EF4-FFF2-40B4-BE49-F238E27FC236}">
                <a16:creationId xmlns:a16="http://schemas.microsoft.com/office/drawing/2014/main" id="{60C67A64-605D-4562-9878-3287A7F52F6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97852289"/>
              </p:ext>
            </p:extLst>
          </p:nvPr>
        </p:nvGraphicFramePr>
        <p:xfrm>
          <a:off x="231481" y="101189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矩形 7"/>
          <p:cNvSpPr/>
          <p:nvPr/>
        </p:nvSpPr>
        <p:spPr>
          <a:xfrm>
            <a:off x="350837" y="234950"/>
            <a:ext cx="11528425" cy="5899150"/>
          </a:xfrm>
          <a:prstGeom prst="rect">
            <a:avLst/>
          </a:prstGeom>
          <a:solidFill>
            <a:srgbClr val="00B0F0">
              <a:alpha val="34000"/>
            </a:srgbClr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22530" name="任意多边形 10"/>
          <p:cNvSpPr/>
          <p:nvPr/>
        </p:nvSpPr>
        <p:spPr>
          <a:xfrm>
            <a:off x="331788" y="268288"/>
            <a:ext cx="11528425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2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1" name="任意多边形 9"/>
          <p:cNvSpPr/>
          <p:nvPr/>
        </p:nvSpPr>
        <p:spPr>
          <a:xfrm>
            <a:off x="331788" y="268288"/>
            <a:ext cx="8480425" cy="5922962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>
              <a:alpha val="64999"/>
            </a:srgbClr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2" name="任意多边形 8"/>
          <p:cNvSpPr/>
          <p:nvPr/>
        </p:nvSpPr>
        <p:spPr>
          <a:xfrm>
            <a:off x="331788" y="268288"/>
            <a:ext cx="3028950" cy="5899150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3314024" y="0"/>
              </a:cxn>
              <a:cxn ang="0">
                <a:pos x="3229234" y="305327"/>
              </a:cxn>
              <a:cxn ang="0">
                <a:pos x="27719" y="5033291"/>
              </a:cxn>
              <a:cxn ang="0">
                <a:pos x="0" y="5048561"/>
              </a:cxn>
            </a:cxnLst>
            <a:rect l="0" t="0" r="0" b="0"/>
            <a:pathLst>
              <a:path w="3314024" h="5048561">
                <a:moveTo>
                  <a:pt x="0" y="0"/>
                </a:moveTo>
                <a:lnTo>
                  <a:pt x="3314024" y="0"/>
                </a:lnTo>
                <a:lnTo>
                  <a:pt x="3229234" y="305327"/>
                </a:lnTo>
                <a:cubicBezTo>
                  <a:pt x="2584124" y="2484885"/>
                  <a:pt x="1434854" y="4194527"/>
                  <a:pt x="27719" y="5033291"/>
                </a:cubicBezTo>
                <a:lnTo>
                  <a:pt x="0" y="5048561"/>
                </a:lnTo>
                <a:close/>
              </a:path>
            </a:pathLst>
          </a:custGeom>
          <a:solidFill>
            <a:srgbClr val="00B0F0"/>
          </a:solidFill>
          <a:ln w="12700"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22533" name="文本框 25"/>
          <p:cNvSpPr/>
          <p:nvPr/>
        </p:nvSpPr>
        <p:spPr>
          <a:xfrm>
            <a:off x="3556000" y="2327275"/>
            <a:ext cx="5118100" cy="1168400"/>
          </a:xfrm>
          <a:prstGeom prst="rect">
            <a:avLst/>
          </a:prstGeom>
          <a:noFill/>
          <a:ln w="9525">
            <a:noFill/>
          </a:ln>
        </p:spPr>
        <p:txBody>
          <a:bodyPr anchor="t">
            <a:spAutoFit/>
          </a:bodyPr>
          <a:lstStyle/>
          <a:p>
            <a:pPr lvl="0" indent="0" algn="dist"/>
            <a:r>
              <a:rPr lang="zh-CN" altLang="en-US" sz="66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sym typeface="方正中等线简体" panose="03000509000000000000" charset="-122"/>
              </a:rPr>
              <a:t>谢谢聆听</a:t>
            </a:r>
          </a:p>
        </p:txBody>
      </p:sp>
      <p:sp>
        <p:nvSpPr>
          <p:cNvPr id="2" name="矩形 11"/>
          <p:cNvSpPr/>
          <p:nvPr/>
        </p:nvSpPr>
        <p:spPr>
          <a:xfrm>
            <a:off x="9182100" y="5513388"/>
            <a:ext cx="2622550" cy="620712"/>
          </a:xfrm>
          <a:prstGeom prst="rect">
            <a:avLst/>
          </a:prstGeom>
          <a:blipFill rotWithShape="1">
            <a:blip r:embed="rId2">
              <a:alphaModFix amt="70000"/>
            </a:blip>
            <a:stretch>
              <a:fillRect/>
            </a:stretch>
          </a:blipFill>
          <a:ln w="3175">
            <a:noFill/>
          </a:ln>
        </p:spPr>
        <p:txBody>
          <a:bodyPr anchor="ctr"/>
          <a:lstStyle/>
          <a:p>
            <a:pPr lvl="0" indent="0" algn="ctr"/>
            <a:endParaRPr lang="zh-CN" altLang="en-US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312852" y="342900"/>
            <a:ext cx="470746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主要特点介绍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2672028-07C3-9DF6-80D3-BB5AD62690E8}"/>
              </a:ext>
            </a:extLst>
          </p:cNvPr>
          <p:cNvSpPr txBox="1"/>
          <p:nvPr/>
        </p:nvSpPr>
        <p:spPr>
          <a:xfrm>
            <a:off x="400683" y="914400"/>
            <a:ext cx="10531086" cy="556146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和超强查询的融合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克服了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部分不足，充分强化查询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、类似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JPA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的对象化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CRUD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、对象级联加载和新增、更新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、强化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update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操作，提供弹性字段修改能力，不同于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hibernate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先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load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后修改，而是一次数据库交互完成修改，确保了高并发场景下数据的准确性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、改进了级联修改，提供了先删除或者先置无效，再覆盖的操作选项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、增加了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updateFetch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updateSaveFetch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功能，强化针对强事务高并发场景的处理，类似库存台账、资金台账，实现一次数据库交互，完成锁查询、不存在则插入、存在则修改，并返回修改后的结果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、增加了树结构封装，便于统一不同数据库树型结构数据的递归查询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、支持分库分表、支持多种主键策略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额外支持基于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redis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的产生特定规则的业务主键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、加密存储、数据版本校验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、提供了公共属性赋值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创建人、修改人、创建时间、修改时间、租户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、扩展类型处理等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、提供了多租户统一过滤和赋值、提供了数据权限参数带入和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越权校验</a:t>
            </a:r>
            <a:endParaRPr lang="en-US" altLang="zh-CN" sz="11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9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、支持通过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POJO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生成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ddl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或直接动态向数据库创建表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sz="1100">
                <a:latin typeface="微软雅黑" panose="020B0503020204020204" pitchFamily="34" charset="-122"/>
                <a:ea typeface="微软雅黑" panose="020B0503020204020204" pitchFamily="34" charset="-122"/>
              </a:rPr>
              <a:t>会先判断是否存在</a:t>
            </a:r>
            <a:r>
              <a:rPr lang="en-US" altLang="zh-CN" sz="110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查询部分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、极为直观的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编写方式，便于从客户端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&lt;--&gt;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代码 双向快速迁移，便于后期变更维护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、支持缓存翻译、反向缓存匹配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key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代替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like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模糊查询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3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、提供了跨数据库支持能力：不同数据库的函数自动转换适配，多方言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根据实际环境自动匹配、多数据库同步测试，大幅提升了产品化能力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4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top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记录、随机记录等特殊场景的查询功能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5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、提供了最强大的分页查询机制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:1)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自动优化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count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语句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;2)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提供基于缓存的分页优化，避免每次都执行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count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查询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;3)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提供了独具特色的快速分页；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4)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提供了并行分页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6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、提供了分库分表能力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7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、提供了在管理类项目中极为价值的：分组汇总计算、行列转换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(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行转列、列转行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)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、同比环比、树形排序、树形汇总 相关算法自然集成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8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、提供了基于查询的层次化数据结构封装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9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、提供了大量辅助功能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: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数据脱敏、格式化、条件参数预处理等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pPr marL="171450" indent="-171450">
              <a:buFont typeface="Wingdings" panose="05000000000000000000" pitchFamily="2" charset="2"/>
              <a:buChar char="u"/>
            </a:pP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支持多种数据库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1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、常规的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mysql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oracle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db2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postgresql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 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sqlserver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dm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kingbase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sqlite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h2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oceanBase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polardb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guassdb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tidb</a:t>
            </a: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  <a:sym typeface="Wingdings" panose="05000000000000000000" pitchFamily="2" charset="2"/>
            </a:endParaRPr>
          </a:p>
          <a:p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2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、支持分布式</a:t>
            </a:r>
            <a:r>
              <a:rPr lang="en-US" altLang="zh-CN" sz="1100" dirty="0" err="1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olap</a:t>
            </a:r>
            <a:r>
              <a:rPr lang="zh-CN" altLang="en-US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数据库</a:t>
            </a:r>
            <a:r>
              <a:rPr lang="en-US" altLang="zh-CN" sz="1100" dirty="0">
                <a:latin typeface="微软雅黑" panose="020B0503020204020204" pitchFamily="34" charset="-122"/>
                <a:ea typeface="微软雅黑" panose="020B0503020204020204" pitchFamily="34" charset="-122"/>
                <a:sym typeface="Wingdings" panose="05000000000000000000" pitchFamily="2" charset="2"/>
              </a:rPr>
              <a:t>: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clickhouse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StarRocks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greenplum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impala(kudu)</a:t>
            </a:r>
          </a:p>
          <a:p>
            <a:r>
              <a:rPr lang="en-US" altLang="zh-CN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、支持</a:t>
            </a:r>
            <a:r>
              <a:rPr lang="en-US" altLang="zh-CN" sz="1100" dirty="0" err="1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elasticsearch</a:t>
            </a:r>
            <a:r>
              <a:rPr lang="zh-CN" altLang="en-US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100" dirty="0" err="1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mongodb</a:t>
            </a:r>
            <a:endParaRPr lang="en-US" altLang="zh-CN" sz="1100" dirty="0">
              <a:solidFill>
                <a:srgbClr val="40485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、所有基于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100" b="0" i="0" dirty="0" err="1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jdbc</a:t>
            </a:r>
            <a:r>
              <a:rPr lang="en-US" altLang="zh-CN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100" b="0" i="0" dirty="0">
                <a:solidFill>
                  <a:srgbClr val="40485B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各类</a:t>
            </a:r>
            <a:r>
              <a:rPr lang="zh-CN" altLang="en-US" sz="1100" dirty="0">
                <a:solidFill>
                  <a:srgbClr val="40485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数据库查询</a:t>
            </a:r>
            <a:endParaRPr lang="en-US" altLang="zh-CN" sz="1100" b="0" i="0" dirty="0">
              <a:solidFill>
                <a:srgbClr val="40485B"/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72949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299881" y="277057"/>
            <a:ext cx="10182848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称道的是：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编写调试、项目融入、后期维护高度一致！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AA069DE-F1E3-4399-8FDF-A0364F83EC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57257"/>
            <a:ext cx="8339174" cy="41235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D1513EA-6AA1-7EFE-6EC5-F255622E4F8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7218" y="2818913"/>
            <a:ext cx="4559143" cy="3686644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600A634A-DD7E-4FE1-7921-748F9F6F1281}"/>
              </a:ext>
            </a:extLst>
          </p:cNvPr>
          <p:cNvSpPr/>
          <p:nvPr/>
        </p:nvSpPr>
        <p:spPr>
          <a:xfrm>
            <a:off x="7454598" y="2255328"/>
            <a:ext cx="4681001" cy="448116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的写法能看吗？这是简单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呀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!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596675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A420C5F7-1EEC-43E7-B41E-89081D467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833" y="1666247"/>
            <a:ext cx="4028150" cy="2809703"/>
          </a:xfrm>
          <a:prstGeom prst="rect">
            <a:avLst/>
          </a:prstGeom>
        </p:spPr>
      </p:pic>
      <p:sp>
        <p:nvSpPr>
          <p:cNvPr id="4099" name="文本框 15"/>
          <p:cNvSpPr/>
          <p:nvPr/>
        </p:nvSpPr>
        <p:spPr>
          <a:xfrm>
            <a:off x="197594" y="272881"/>
            <a:ext cx="975497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Fluent 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Mybatis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/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jooq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所提倡的代码拟合</a:t>
            </a:r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B6A6069-0873-4833-A40D-7243A38DB5A4}"/>
              </a:ext>
            </a:extLst>
          </p:cNvPr>
          <p:cNvSpPr/>
          <p:nvPr/>
        </p:nvSpPr>
        <p:spPr>
          <a:xfrm>
            <a:off x="344833" y="1182174"/>
            <a:ext cx="2552897" cy="424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客户端调试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817C15CC-B218-4FDB-806F-C4B51503F2D1}"/>
              </a:ext>
            </a:extLst>
          </p:cNvPr>
          <p:cNvSpPr/>
          <p:nvPr/>
        </p:nvSpPr>
        <p:spPr>
          <a:xfrm>
            <a:off x="5706865" y="1153507"/>
            <a:ext cx="2552897" cy="42420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>
                <a:latin typeface="微软雅黑" panose="020B0503020204020204" pitchFamily="34" charset="-122"/>
                <a:ea typeface="微软雅黑" panose="020B0503020204020204" pitchFamily="34" charset="-122"/>
              </a:rPr>
              <a:t>融入项目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6B10EA6-08BD-4A05-BC09-900014F55AC1}"/>
              </a:ext>
            </a:extLst>
          </p:cNvPr>
          <p:cNvSpPr/>
          <p:nvPr/>
        </p:nvSpPr>
        <p:spPr>
          <a:xfrm>
            <a:off x="5706865" y="1584887"/>
            <a:ext cx="2719460" cy="36439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 err="1"/>
              <a:t>sqltoy</a:t>
            </a:r>
            <a:r>
              <a:rPr lang="zh-CN" altLang="en-US" dirty="0"/>
              <a:t>的融入：高度一致</a:t>
            </a: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6880AB61-64AF-4AD3-A58A-0B341F86DD73}"/>
              </a:ext>
            </a:extLst>
          </p:cNvPr>
          <p:cNvSpPr/>
          <p:nvPr/>
        </p:nvSpPr>
        <p:spPr>
          <a:xfrm>
            <a:off x="5601414" y="3933702"/>
            <a:ext cx="5865892" cy="340720"/>
          </a:xfrm>
          <a:prstGeom prst="rect">
            <a:avLst/>
          </a:prstGeom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Fluent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mybatis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的融入，转成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要消耗多久？</a:t>
            </a:r>
          </a:p>
        </p:txBody>
      </p:sp>
      <p:sp>
        <p:nvSpPr>
          <p:cNvPr id="14" name="箭头: 左右 13">
            <a:extLst>
              <a:ext uri="{FF2B5EF4-FFF2-40B4-BE49-F238E27FC236}">
                <a16:creationId xmlns:a16="http://schemas.microsoft.com/office/drawing/2014/main" id="{C797B47B-4D5F-4714-801E-FC764459AAD4}"/>
              </a:ext>
            </a:extLst>
          </p:cNvPr>
          <p:cNvSpPr/>
          <p:nvPr/>
        </p:nvSpPr>
        <p:spPr>
          <a:xfrm>
            <a:off x="3967095" y="2382630"/>
            <a:ext cx="1571772" cy="484632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200" dirty="0">
                <a:solidFill>
                  <a:srgbClr val="FF0000"/>
                </a:solidFill>
              </a:rPr>
              <a:t>双向快捷转化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6926414-41B3-49E8-9BCD-C62947189E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7992" y="1935133"/>
            <a:ext cx="2175923" cy="197506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E8E56433-C81B-4FCF-94D5-60A4D67D98F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989" y="4286623"/>
            <a:ext cx="3295876" cy="2344805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E31C7242-06F1-4080-9136-001867FB1DA6}"/>
              </a:ext>
            </a:extLst>
          </p:cNvPr>
          <p:cNvSpPr txBox="1"/>
          <p:nvPr/>
        </p:nvSpPr>
        <p:spPr>
          <a:xfrm>
            <a:off x="8757692" y="4305833"/>
            <a:ext cx="3295875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、如果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再复杂一点呢？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转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耗费多久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、需求发生变更，你的变更过程是什么？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、酷的收益能否覆盖大量的维护成本？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有多少函数？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能覆盖全？</a:t>
            </a:r>
            <a:endParaRPr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、你知道</a:t>
            </a:r>
            <a:r>
              <a:rPr lang="en-US" altLang="zh-CN" sz="1400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中有</a:t>
            </a:r>
            <a:r>
              <a:rPr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/*+hint+*/</a:t>
            </a:r>
            <a:r>
              <a:rPr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优化吗？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62F3B7DC-3123-FC55-B490-673050509D32}"/>
              </a:ext>
            </a:extLst>
          </p:cNvPr>
          <p:cNvSpPr txBox="1"/>
          <p:nvPr/>
        </p:nvSpPr>
        <p:spPr>
          <a:xfrm>
            <a:off x="356708" y="4795920"/>
            <a:ext cx="3819600" cy="1600438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sz="1400" dirty="0" err="1"/>
              <a:t>Jooq</a:t>
            </a:r>
            <a:r>
              <a:rPr lang="zh-CN" altLang="en-US" sz="1400" dirty="0"/>
              <a:t>和</a:t>
            </a:r>
            <a:r>
              <a:rPr lang="en-US" altLang="zh-CN" sz="1400" dirty="0"/>
              <a:t>fluent </a:t>
            </a:r>
            <a:r>
              <a:rPr lang="en-US" altLang="zh-CN" sz="1400" dirty="0" err="1"/>
              <a:t>mybatis</a:t>
            </a:r>
            <a:r>
              <a:rPr lang="zh-CN" altLang="en-US" sz="1400" dirty="0"/>
              <a:t>的出发点</a:t>
            </a:r>
            <a:r>
              <a:rPr lang="en-US" altLang="zh-CN" sz="1400" dirty="0"/>
              <a:t>:</a:t>
            </a:r>
          </a:p>
          <a:p>
            <a:r>
              <a:rPr lang="en-US" altLang="zh-CN" sz="1400" dirty="0"/>
              <a:t>1</a:t>
            </a:r>
            <a:r>
              <a:rPr lang="zh-CN" altLang="en-US" sz="1400" dirty="0"/>
              <a:t>、用</a:t>
            </a:r>
            <a:r>
              <a:rPr lang="en-US" altLang="zh-CN" sz="1400" dirty="0"/>
              <a:t>java</a:t>
            </a:r>
            <a:r>
              <a:rPr lang="zh-CN" altLang="en-US" sz="1400" dirty="0"/>
              <a:t>对象化拟合</a:t>
            </a:r>
            <a:r>
              <a:rPr lang="en-US" altLang="zh-CN" sz="1400" dirty="0" err="1"/>
              <a:t>sql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、数据库改字段代码直接报错提示</a:t>
            </a:r>
            <a:endParaRPr lang="en-US" altLang="zh-CN" sz="1400" dirty="0"/>
          </a:p>
          <a:p>
            <a:endParaRPr lang="en-US" altLang="zh-CN" sz="1400" dirty="0"/>
          </a:p>
          <a:p>
            <a:r>
              <a:rPr lang="zh-CN" altLang="en-US" sz="1400" dirty="0"/>
              <a:t>芝麻大的优点：</a:t>
            </a:r>
            <a:endParaRPr lang="en-US" altLang="zh-CN" sz="1400" dirty="0"/>
          </a:p>
          <a:p>
            <a:r>
              <a:rPr lang="en-US" altLang="zh-CN" sz="1400" dirty="0"/>
              <a:t>1</a:t>
            </a:r>
            <a:r>
              <a:rPr lang="zh-CN" altLang="en-US" sz="1400" dirty="0"/>
              <a:t>、见过谁做项目天天改表名、改字段名？</a:t>
            </a:r>
            <a:endParaRPr lang="en-US" altLang="zh-CN" sz="1400" dirty="0"/>
          </a:p>
          <a:p>
            <a:r>
              <a:rPr lang="en-US" altLang="zh-CN" sz="1400" dirty="0"/>
              <a:t>2</a:t>
            </a:r>
            <a:r>
              <a:rPr lang="zh-CN" altLang="en-US" sz="1400" dirty="0"/>
              <a:t>、不完全覆盖，依然需要写字符串</a:t>
            </a:r>
            <a:endParaRPr lang="en-US" altLang="zh-CN" sz="1400" dirty="0"/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6F0DA7B-2ABC-8C7C-C6E7-1271A761F671}"/>
              </a:ext>
            </a:extLst>
          </p:cNvPr>
          <p:cNvSpPr/>
          <p:nvPr/>
        </p:nvSpPr>
        <p:spPr>
          <a:xfrm>
            <a:off x="344833" y="749281"/>
            <a:ext cx="9890027" cy="3676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拟合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单表简单查询确实存在一定优势，但多表复杂查询就属于过度包装了</a:t>
            </a:r>
          </a:p>
        </p:txBody>
      </p:sp>
      <p:sp>
        <p:nvSpPr>
          <p:cNvPr id="15" name="箭头: 左右 14">
            <a:extLst>
              <a:ext uri="{FF2B5EF4-FFF2-40B4-BE49-F238E27FC236}">
                <a16:creationId xmlns:a16="http://schemas.microsoft.com/office/drawing/2014/main" id="{73EA6A97-00EE-45EA-8179-425E05D7BD9C}"/>
              </a:ext>
            </a:extLst>
          </p:cNvPr>
          <p:cNvSpPr/>
          <p:nvPr/>
        </p:nvSpPr>
        <p:spPr>
          <a:xfrm rot="1781963">
            <a:off x="3858140" y="4435149"/>
            <a:ext cx="1828800" cy="610917"/>
          </a:xfrm>
          <a:prstGeom prst="left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怎么互转？</a:t>
            </a:r>
          </a:p>
        </p:txBody>
      </p:sp>
    </p:spTree>
    <p:extLst>
      <p:ext uri="{BB962C8B-B14F-4D97-AF65-F5344CB8AC3E}">
        <p14:creationId xmlns:p14="http://schemas.microsoft.com/office/powerpoint/2010/main" val="5227823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97594" y="272881"/>
            <a:ext cx="9754975" cy="52322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简洁之道的原理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:</a:t>
            </a:r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前置规整</a:t>
            </a:r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!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CEC12EB-0C3B-8B7A-BE82-B0352382E9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73501"/>
            <a:ext cx="8205848" cy="5273872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C88B1A7-5C27-3796-FF14-E4EDF437DE61}"/>
              </a:ext>
            </a:extLst>
          </p:cNvPr>
          <p:cNvSpPr txBox="1"/>
          <p:nvPr/>
        </p:nvSpPr>
        <p:spPr>
          <a:xfrm>
            <a:off x="6382986" y="2550731"/>
            <a:ext cx="5545777" cy="11009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Filters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里面的功能将条件参数进行修整，从而保持对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内容体最小的干扰，保持</a:t>
            </a:r>
            <a:r>
              <a:rPr lang="en-US" altLang="zh-CN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的直观性、简洁性！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897813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开始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的集成：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pom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引入依赖、配置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yml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文件</a:t>
            </a:r>
            <a:endParaRPr lang="en-US" altLang="zh-CN" sz="20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1BEEC026-031E-E169-64B6-6DC124697FAB}"/>
              </a:ext>
            </a:extLst>
          </p:cNvPr>
          <p:cNvSpPr/>
          <p:nvPr/>
        </p:nvSpPr>
        <p:spPr>
          <a:xfrm>
            <a:off x="148612" y="719222"/>
            <a:ext cx="4536204" cy="39621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第一步：引入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pom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依赖（最新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版本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5.6.22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jdk17+/springboot3.x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6651E328-CA23-C76F-0756-C5D9A019149C}"/>
              </a:ext>
            </a:extLst>
          </p:cNvPr>
          <p:cNvSpPr/>
          <p:nvPr/>
        </p:nvSpPr>
        <p:spPr>
          <a:xfrm>
            <a:off x="148612" y="3760364"/>
            <a:ext cx="2833433" cy="3417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第二步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配置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application.yml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D5777B61-BFBB-0063-BD8A-64B94E24FA0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450" y="4102081"/>
            <a:ext cx="7102561" cy="2755919"/>
          </a:xfrm>
          <a:prstGeom prst="rect">
            <a:avLst/>
          </a:prstGeom>
        </p:spPr>
      </p:pic>
      <p:sp>
        <p:nvSpPr>
          <p:cNvPr id="28" name="文本框 27">
            <a:extLst>
              <a:ext uri="{FF2B5EF4-FFF2-40B4-BE49-F238E27FC236}">
                <a16:creationId xmlns:a16="http://schemas.microsoft.com/office/drawing/2014/main" id="{2BE1625C-6F4E-8B2D-421E-5B52F033BC18}"/>
              </a:ext>
            </a:extLst>
          </p:cNvPr>
          <p:cNvSpPr txBox="1"/>
          <p:nvPr/>
        </p:nvSpPr>
        <p:spPr>
          <a:xfrm>
            <a:off x="5041556" y="648793"/>
            <a:ext cx="6978993" cy="352538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no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注意点：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sqltoy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推荐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*.sql.xml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放在代码模块中，所以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pom.xml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中配置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目的：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、开发在自己模块下开发减少路径切换；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、便于整个模块剥离共用，发展产品化模块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5477C379-8EFE-23B6-2EFE-B73EBD19C2F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2753" y="1694119"/>
            <a:ext cx="3795418" cy="2452005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2BACF9D2-E78C-47A5-CB71-57E054CF103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3426" y="1467019"/>
            <a:ext cx="2448919" cy="2679105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431001C-1E54-1FB5-8EA6-90963DC351A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089" y="1143061"/>
            <a:ext cx="4580237" cy="2461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1595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9" name="文本框 15"/>
          <p:cNvSpPr/>
          <p:nvPr/>
        </p:nvSpPr>
        <p:spPr>
          <a:xfrm>
            <a:off x="171450" y="264477"/>
            <a:ext cx="9754975" cy="40011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/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开始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sqltoy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的集成：使用</a:t>
            </a:r>
            <a:r>
              <a:rPr lang="en-US" altLang="zh-CN" sz="20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quickvo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生成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POJO</a:t>
            </a:r>
            <a:r>
              <a:rPr lang="zh-CN" altLang="en-US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、</a:t>
            </a:r>
            <a:r>
              <a:rPr lang="en-US" altLang="zh-CN" sz="20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VO</a:t>
            </a:r>
          </a:p>
        </p:txBody>
      </p:sp>
      <p:sp>
        <p:nvSpPr>
          <p:cNvPr id="4100" name="矩形 5"/>
          <p:cNvSpPr/>
          <p:nvPr/>
        </p:nvSpPr>
        <p:spPr>
          <a:xfrm>
            <a:off x="0" y="342900"/>
            <a:ext cx="171450" cy="571500"/>
          </a:xfrm>
          <a:prstGeom prst="rect">
            <a:avLst/>
          </a:prstGeom>
          <a:solidFill>
            <a:srgbClr val="00B0F0"/>
          </a:solidFill>
          <a:ln w="12700">
            <a:noFill/>
          </a:ln>
        </p:spPr>
        <p:txBody>
          <a:bodyPr anchor="ctr"/>
          <a:lstStyle/>
          <a:p>
            <a:pPr lvl="0" indent="0" algn="ctr"/>
            <a:endParaRPr lang="zh-CN" altLang="en-US" b="1" i="1">
              <a:solidFill>
                <a:srgbClr val="FFFFFF"/>
              </a:solidFill>
              <a:latin typeface="Segoe UI Light" panose="020B0502040204020203" charset="0"/>
              <a:ea typeface="方正中等线简体" panose="03000509000000000000" charset="-122"/>
              <a:sym typeface="Segoe UI Light" panose="020B0502040204020203" charset="0"/>
            </a:endParaRPr>
          </a:p>
        </p:txBody>
      </p:sp>
      <p:pic>
        <p:nvPicPr>
          <p:cNvPr id="4" name="图片 6" descr="C:\Users\mm\Desktop\最新logo\拉卡拉logo(1)-03.png拉卡拉logo(1)-0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824369" y="95250"/>
            <a:ext cx="1285875" cy="3384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352075E1-4241-D09D-8D7D-9962DC9DAB94}"/>
              </a:ext>
            </a:extLst>
          </p:cNvPr>
          <p:cNvSpPr/>
          <p:nvPr/>
        </p:nvSpPr>
        <p:spPr>
          <a:xfrm>
            <a:off x="304800" y="818419"/>
            <a:ext cx="2898953" cy="2352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第三步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: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利用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quickvo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工具生成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pojo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>
            <a:extLst>
              <a:ext uri="{FF2B5EF4-FFF2-40B4-BE49-F238E27FC236}">
                <a16:creationId xmlns:a16="http://schemas.microsoft.com/office/drawing/2014/main" id="{EB66CF91-7D16-7FFB-0B49-EFA9C2F39A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7361" y="1175210"/>
            <a:ext cx="5066679" cy="1165682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F66E5914-C161-1992-274A-CF0DF09A7011}"/>
              </a:ext>
            </a:extLst>
          </p:cNvPr>
          <p:cNvSpPr txBox="1"/>
          <p:nvPr/>
        </p:nvSpPr>
        <p:spPr>
          <a:xfrm>
            <a:off x="4091112" y="799940"/>
            <a:ext cx="46599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、配置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db.properties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A7012D7-1AEE-2C5A-4E6A-774B8E2DFFA3}"/>
              </a:ext>
            </a:extLst>
          </p:cNvPr>
          <p:cNvSpPr txBox="1"/>
          <p:nvPr/>
        </p:nvSpPr>
        <p:spPr>
          <a:xfrm>
            <a:off x="4091111" y="2338110"/>
            <a:ext cx="4659923" cy="3693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、配置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quickvo.xml,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正则表达式匹配表名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C246067-A6D4-625D-4B5A-DAE7C7652E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690" y="1052652"/>
            <a:ext cx="3865356" cy="416655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8A0D90-74D7-688C-BB52-B227B606B27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1360" y="2714484"/>
            <a:ext cx="6387139" cy="398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1816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6CBE6"/>
      </a:accent5>
      <a:accent6>
        <a:srgbClr val="D4702B"/>
      </a:accent6>
      <a:hlink>
        <a:srgbClr val="0563C1"/>
      </a:hlink>
      <a:folHlink>
        <a:srgbClr val="954F72"/>
      </a:folHlink>
    </a:clrScheme>
    <a:fontScheme name="">
      <a:majorFont>
        <a:latin typeface="Segoe UI Light"/>
        <a:ea typeface="方正中等线简体"/>
        <a:cs typeface=""/>
      </a:majorFont>
      <a:minorFont>
        <a:latin typeface="Segoe UI Light"/>
        <a:ea typeface="方正中等线简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5247</TotalTime>
  <Words>2287</Words>
  <Application>Microsoft Office PowerPoint</Application>
  <PresentationFormat>宽屏</PresentationFormat>
  <Paragraphs>184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9" baseType="lpstr">
      <vt:lpstr>等线</vt:lpstr>
      <vt:lpstr>微软雅黑</vt:lpstr>
      <vt:lpstr>新宋体</vt:lpstr>
      <vt:lpstr>Arial</vt:lpstr>
      <vt:lpstr>Consolas</vt:lpstr>
      <vt:lpstr>Courier New</vt:lpstr>
      <vt:lpstr>Segoe UI Light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曹将</dc:creator>
  <cp:lastModifiedBy>仁飞 陈</cp:lastModifiedBy>
  <cp:revision>1158</cp:revision>
  <dcterms:created xsi:type="dcterms:W3CDTF">2014-02-22T11:57:00Z</dcterms:created>
  <dcterms:modified xsi:type="dcterms:W3CDTF">2024-09-05T05:47:59Z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2052-10.1.0.6749</vt:lpwstr>
  </property>
</Properties>
</file>